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57"/>
  </p:notesMasterIdLst>
  <p:handoutMasterIdLst>
    <p:handoutMasterId r:id="rId58"/>
  </p:handoutMasterIdLst>
  <p:sldIdLst>
    <p:sldId id="310" r:id="rId2"/>
    <p:sldId id="378" r:id="rId3"/>
    <p:sldId id="436" r:id="rId4"/>
    <p:sldId id="438" r:id="rId5"/>
    <p:sldId id="439" r:id="rId6"/>
    <p:sldId id="440" r:id="rId7"/>
    <p:sldId id="441" r:id="rId8"/>
    <p:sldId id="337" r:id="rId9"/>
    <p:sldId id="338" r:id="rId10"/>
    <p:sldId id="346" r:id="rId11"/>
    <p:sldId id="491" r:id="rId12"/>
    <p:sldId id="342" r:id="rId13"/>
    <p:sldId id="345" r:id="rId14"/>
    <p:sldId id="344" r:id="rId15"/>
    <p:sldId id="348" r:id="rId16"/>
    <p:sldId id="360" r:id="rId17"/>
    <p:sldId id="351" r:id="rId18"/>
    <p:sldId id="356" r:id="rId19"/>
    <p:sldId id="357" r:id="rId20"/>
    <p:sldId id="352" r:id="rId21"/>
    <p:sldId id="361" r:id="rId22"/>
    <p:sldId id="353" r:id="rId23"/>
    <p:sldId id="492" r:id="rId24"/>
    <p:sldId id="493" r:id="rId25"/>
    <p:sldId id="354" r:id="rId26"/>
    <p:sldId id="355" r:id="rId27"/>
    <p:sldId id="494" r:id="rId28"/>
    <p:sldId id="358" r:id="rId29"/>
    <p:sldId id="495" r:id="rId30"/>
    <p:sldId id="359" r:id="rId31"/>
    <p:sldId id="496" r:id="rId32"/>
    <p:sldId id="362" r:id="rId33"/>
    <p:sldId id="497" r:id="rId34"/>
    <p:sldId id="363" r:id="rId35"/>
    <p:sldId id="364" r:id="rId36"/>
    <p:sldId id="365" r:id="rId37"/>
    <p:sldId id="366" r:id="rId38"/>
    <p:sldId id="367" r:id="rId39"/>
    <p:sldId id="368" r:id="rId40"/>
    <p:sldId id="370" r:id="rId41"/>
    <p:sldId id="442" r:id="rId42"/>
    <p:sldId id="498" r:id="rId43"/>
    <p:sldId id="443" r:id="rId44"/>
    <p:sldId id="503" r:id="rId45"/>
    <p:sldId id="446" r:id="rId46"/>
    <p:sldId id="447" r:id="rId47"/>
    <p:sldId id="449" r:id="rId48"/>
    <p:sldId id="505" r:id="rId49"/>
    <p:sldId id="445" r:id="rId50"/>
    <p:sldId id="499" r:id="rId51"/>
    <p:sldId id="500" r:id="rId52"/>
    <p:sldId id="501" r:id="rId53"/>
    <p:sldId id="502" r:id="rId54"/>
    <p:sldId id="375" r:id="rId55"/>
    <p:sldId id="377" r:id="rId5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2538A"/>
    <a:srgbClr val="666699"/>
    <a:srgbClr val="000066"/>
    <a:srgbClr val="000099"/>
    <a:srgbClr val="C0C0C0"/>
    <a:srgbClr val="B6B6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664" autoAdjust="0"/>
  </p:normalViewPr>
  <p:slideViewPr>
    <p:cSldViewPr snapToGrid="0">
      <p:cViewPr>
        <p:scale>
          <a:sx n="70" d="100"/>
          <a:sy n="70" d="100"/>
        </p:scale>
        <p:origin x="-2808" y="-9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1836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DD0BB485-66A8-430F-8871-B86566596D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238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79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0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1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4582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3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61C5479A-0C2D-4894-80AF-A9E780DF6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927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C37870B0-442B-46CA-8C8A-E9D6CE9E18DB}" type="slidenum">
              <a:rPr kumimoji="0" lang="ru-RU" sz="1200" smtClean="0">
                <a:latin typeface="Times New Roman" pitchFamily="18" charset="0"/>
              </a:rPr>
              <a:pPr/>
              <a:t>1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BD315B48-4297-42C4-9D12-F5C7879FAF99}" type="slidenum">
              <a:rPr kumimoji="0" lang="ru-RU" sz="1200" smtClean="0">
                <a:latin typeface="Times New Roman" pitchFamily="18" charset="0"/>
              </a:rPr>
              <a:pPr/>
              <a:t>10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CFA461-F90E-4CD9-A0A3-26085D706AA5}" type="slidenum">
              <a:rPr lang="ru-RU"/>
              <a:pPr/>
              <a:t>11</a:t>
            </a:fld>
            <a:endParaRPr lang="ru-RU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37276782-7B76-49D2-8D00-F6C290D8B1BB}" type="slidenum">
              <a:rPr kumimoji="0" lang="ru-RU" sz="1200" smtClean="0">
                <a:latin typeface="Times New Roman" pitchFamily="18" charset="0"/>
              </a:rPr>
              <a:pPr/>
              <a:t>12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EDF111AA-9069-4EB9-A2FF-AE53B93B744D}" type="slidenum">
              <a:rPr kumimoji="0" lang="ru-RU" sz="1200" smtClean="0">
                <a:latin typeface="Times New Roman" pitchFamily="18" charset="0"/>
              </a:rPr>
              <a:pPr/>
              <a:t>13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327FE4F0-132B-402C-A16C-62CB4A6ACCF4}" type="slidenum">
              <a:rPr kumimoji="0" lang="ru-RU" sz="1200" smtClean="0">
                <a:latin typeface="Times New Roman" pitchFamily="18" charset="0"/>
              </a:rPr>
              <a:pPr/>
              <a:t>14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D169A643-6AB2-4F5C-9D94-C635E3F7A9C5}" type="slidenum">
              <a:rPr kumimoji="0" lang="ru-RU" sz="1200" smtClean="0">
                <a:latin typeface="Times New Roman" pitchFamily="18" charset="0"/>
              </a:rPr>
              <a:pPr/>
              <a:t>15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27385E0C-1352-493F-A1FE-D79E0D01858E}" type="slidenum">
              <a:rPr kumimoji="0" lang="ru-RU" sz="1200" smtClean="0">
                <a:latin typeface="Times New Roman" pitchFamily="18" charset="0"/>
              </a:rPr>
              <a:pPr/>
              <a:t>16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A65D34A9-A33B-49E9-A99E-4B536C9C03F9}" type="slidenum">
              <a:rPr kumimoji="0" lang="ru-RU" sz="1200" smtClean="0">
                <a:latin typeface="Times New Roman" pitchFamily="18" charset="0"/>
              </a:rPr>
              <a:pPr/>
              <a:t>17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898C7D84-7DFA-456E-B129-90FC1E3647AB}" type="slidenum">
              <a:rPr kumimoji="0" lang="ru-RU" sz="1200" smtClean="0">
                <a:latin typeface="Times New Roman" pitchFamily="18" charset="0"/>
              </a:rPr>
              <a:pPr/>
              <a:t>18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CC8FDC73-8770-4961-85ED-20EB459B84AA}" type="slidenum">
              <a:rPr kumimoji="0" lang="ru-RU" sz="1200" smtClean="0">
                <a:latin typeface="Times New Roman" pitchFamily="18" charset="0"/>
              </a:rPr>
              <a:pPr/>
              <a:t>19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C5479A-0C2D-4894-80AF-A9E780DF6D4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1456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E28283FD-29B2-4C2C-89BD-FAB561A59440}" type="slidenum">
              <a:rPr kumimoji="0" lang="ru-RU" sz="1200" smtClean="0">
                <a:latin typeface="Times New Roman" pitchFamily="18" charset="0"/>
              </a:rPr>
              <a:pPr/>
              <a:t>20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2FCC4BE1-4ABD-48C0-8CC7-750B33851EB0}" type="slidenum">
              <a:rPr kumimoji="0" lang="ru-RU" sz="1200" smtClean="0">
                <a:latin typeface="Times New Roman" pitchFamily="18" charset="0"/>
              </a:rPr>
              <a:pPr/>
              <a:t>21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E4F567A8-5487-4E43-9622-5527278F5C92}" type="slidenum">
              <a:rPr kumimoji="0" lang="ru-RU" sz="1200" smtClean="0">
                <a:latin typeface="Times New Roman" pitchFamily="18" charset="0"/>
              </a:rPr>
              <a:pPr/>
              <a:t>22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E4F567A8-5487-4E43-9622-5527278F5C92}" type="slidenum">
              <a:rPr kumimoji="0" lang="ru-RU" sz="1200" smtClean="0">
                <a:latin typeface="Times New Roman" pitchFamily="18" charset="0"/>
              </a:rPr>
              <a:pPr/>
              <a:t>23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0AD57FA0-70D9-4ED9-B13B-27CF6C0CC840}" type="slidenum">
              <a:rPr kumimoji="0" lang="ru-RU" sz="1200" smtClean="0">
                <a:latin typeface="Times New Roman" pitchFamily="18" charset="0"/>
              </a:rPr>
              <a:pPr/>
              <a:t>24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0AD57FA0-70D9-4ED9-B13B-27CF6C0CC840}" type="slidenum">
              <a:rPr kumimoji="0" lang="ru-RU" sz="1200" smtClean="0">
                <a:latin typeface="Times New Roman" pitchFamily="18" charset="0"/>
              </a:rPr>
              <a:pPr/>
              <a:t>25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78954F7D-083D-4A0C-B836-6DAB2B0F988B}" type="slidenum">
              <a:rPr kumimoji="0" lang="ru-RU" sz="1200" smtClean="0">
                <a:latin typeface="Times New Roman" pitchFamily="18" charset="0"/>
              </a:rPr>
              <a:pPr/>
              <a:t>26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78954F7D-083D-4A0C-B836-6DAB2B0F988B}" type="slidenum">
              <a:rPr kumimoji="0" lang="ru-RU" sz="1200" smtClean="0">
                <a:latin typeface="Times New Roman" pitchFamily="18" charset="0"/>
              </a:rPr>
              <a:pPr/>
              <a:t>27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D3A4B278-73B8-40B7-94CC-AD675F34666B}" type="slidenum">
              <a:rPr kumimoji="0" lang="ru-RU" sz="1200" smtClean="0">
                <a:latin typeface="Times New Roman" pitchFamily="18" charset="0"/>
              </a:rPr>
              <a:pPr/>
              <a:t>28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D3A4B278-73B8-40B7-94CC-AD675F34666B}" type="slidenum">
              <a:rPr kumimoji="0" lang="ru-RU" sz="1200" smtClean="0">
                <a:latin typeface="Times New Roman" pitchFamily="18" charset="0"/>
              </a:rPr>
              <a:pPr/>
              <a:t>29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030EC8E0-D706-4A79-9119-5422973DD913}" type="slidenum">
              <a:rPr kumimoji="0" lang="ru-RU" sz="1200" smtClean="0">
                <a:latin typeface="Times New Roman" pitchFamily="18" charset="0"/>
              </a:rPr>
              <a:pPr/>
              <a:t>3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ACE9C851-C71E-4BDF-BB17-1759B891EE21}" type="slidenum">
              <a:rPr kumimoji="0" lang="ru-RU" sz="1200" smtClean="0">
                <a:latin typeface="Times New Roman" pitchFamily="18" charset="0"/>
              </a:rPr>
              <a:pPr/>
              <a:t>30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ACE9C851-C71E-4BDF-BB17-1759B891EE21}" type="slidenum">
              <a:rPr kumimoji="0" lang="ru-RU" sz="1200" smtClean="0">
                <a:latin typeface="Times New Roman" pitchFamily="18" charset="0"/>
              </a:rPr>
              <a:pPr/>
              <a:t>31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E78A3772-D311-4C83-8E68-EB2C2C0489B0}" type="slidenum">
              <a:rPr kumimoji="0" lang="ru-RU" sz="1200" smtClean="0">
                <a:latin typeface="Times New Roman" pitchFamily="18" charset="0"/>
              </a:rPr>
              <a:pPr/>
              <a:t>32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E78A3772-D311-4C83-8E68-EB2C2C0489B0}" type="slidenum">
              <a:rPr kumimoji="0" lang="ru-RU" sz="1200" smtClean="0">
                <a:latin typeface="Times New Roman" pitchFamily="18" charset="0"/>
              </a:rPr>
              <a:pPr/>
              <a:t>33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3938DA3C-5326-4434-B714-2077E61172DA}" type="slidenum">
              <a:rPr kumimoji="0" lang="ru-RU" sz="1200" smtClean="0">
                <a:latin typeface="Times New Roman" pitchFamily="18" charset="0"/>
              </a:rPr>
              <a:pPr/>
              <a:t>34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B564067E-7ADA-4DDC-9E6F-C75E457A79ED}" type="slidenum">
              <a:rPr kumimoji="0" lang="ru-RU" sz="1200" smtClean="0">
                <a:latin typeface="Times New Roman" pitchFamily="18" charset="0"/>
              </a:rPr>
              <a:pPr/>
              <a:t>35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4AC4EDAC-A7EC-4751-AAE7-4C5D22435145}" type="slidenum">
              <a:rPr kumimoji="0" lang="ru-RU" sz="1200" smtClean="0">
                <a:latin typeface="Times New Roman" pitchFamily="18" charset="0"/>
              </a:rPr>
              <a:pPr/>
              <a:t>36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B49AD13F-5895-444A-AF52-DC9DCFD0D47C}" type="slidenum">
              <a:rPr kumimoji="0" lang="ru-RU" sz="1200" smtClean="0">
                <a:latin typeface="Times New Roman" pitchFamily="18" charset="0"/>
              </a:rPr>
              <a:pPr/>
              <a:t>37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F69DDB0F-4043-457D-A584-BB52D216829C}" type="slidenum">
              <a:rPr kumimoji="0" lang="ru-RU" sz="1200" smtClean="0">
                <a:latin typeface="Times New Roman" pitchFamily="18" charset="0"/>
              </a:rPr>
              <a:pPr/>
              <a:t>38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462AFF58-EEB3-49BD-8800-7D90ACFBD57D}" type="slidenum">
              <a:rPr kumimoji="0" lang="ru-RU" sz="1200" smtClean="0">
                <a:latin typeface="Times New Roman" pitchFamily="18" charset="0"/>
              </a:rPr>
              <a:pPr/>
              <a:t>39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279238C6-710F-41C1-8667-635DF7DEFABD}" type="slidenum">
              <a:rPr kumimoji="0" lang="ru-RU" sz="1200" smtClean="0">
                <a:latin typeface="Times New Roman" pitchFamily="18" charset="0"/>
              </a:rPr>
              <a:pPr/>
              <a:t>4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A8648D74-87CF-4283-85A1-92DAE6FB71A7}" type="slidenum">
              <a:rPr kumimoji="0" lang="ru-RU" sz="1200" smtClean="0">
                <a:latin typeface="Times New Roman" pitchFamily="18" charset="0"/>
              </a:rPr>
              <a:pPr/>
              <a:t>40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8A4D37-F160-45F8-9E34-9C016956E754}" type="slidenum">
              <a:rPr lang="ru-RU"/>
              <a:pPr/>
              <a:t>45</a:t>
            </a:fld>
            <a:endParaRPr lang="ru-RU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55EE70-A51F-45CA-9A10-1D5537277420}" type="slidenum">
              <a:rPr lang="ru-RU"/>
              <a:pPr/>
              <a:t>46</a:t>
            </a:fld>
            <a:endParaRPr lang="ru-RU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9698-F7E7-4C02-9998-A11A0CA31367}" type="slidenum">
              <a:rPr lang="ru-RU"/>
              <a:pPr/>
              <a:t>49</a:t>
            </a:fld>
            <a:endParaRPr lang="ru-RU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A99C9330-9BF9-4DC9-B0DE-A9FF7528ABDE}" type="slidenum">
              <a:rPr kumimoji="0" lang="ru-RU" sz="1200" smtClean="0">
                <a:latin typeface="Times New Roman" pitchFamily="18" charset="0"/>
              </a:rPr>
              <a:pPr/>
              <a:t>50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B512A8-2196-485D-8D48-6BE8C9901132}" type="slidenum">
              <a:rPr lang="ru-RU"/>
              <a:pPr/>
              <a:t>51</a:t>
            </a:fld>
            <a:endParaRPr lang="ru-RU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433212C6-11A7-4572-AB72-AF8CF7B6EAB7}" type="slidenum">
              <a:rPr kumimoji="0" lang="ru-RU" sz="1200" smtClean="0">
                <a:latin typeface="Times New Roman" pitchFamily="18" charset="0"/>
              </a:rPr>
              <a:pPr/>
              <a:t>52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C5D42824-6D96-4F66-B6F8-54E75632DC94}" type="slidenum">
              <a:rPr kumimoji="0" lang="ru-RU" sz="1200" smtClean="0">
                <a:latin typeface="Times New Roman" pitchFamily="18" charset="0"/>
              </a:rPr>
              <a:pPr/>
              <a:t>53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A44720F5-B7A5-4767-81FD-5C7BBC1CF8CA}" type="slidenum">
              <a:rPr kumimoji="0" lang="ru-RU" sz="1200" smtClean="0">
                <a:latin typeface="Times New Roman" pitchFamily="18" charset="0"/>
              </a:rPr>
              <a:pPr/>
              <a:t>54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17726C04-88BF-4871-8275-8B26B7FDB2A0}" type="slidenum">
              <a:rPr kumimoji="0" lang="ru-RU" sz="1200" smtClean="0">
                <a:latin typeface="Times New Roman" pitchFamily="18" charset="0"/>
              </a:rPr>
              <a:pPr/>
              <a:t>55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05E806A9-0C88-4CAD-82BB-D974FA8933B6}" type="slidenum">
              <a:rPr kumimoji="0" lang="ru-RU" sz="1200" smtClean="0">
                <a:latin typeface="Times New Roman" pitchFamily="18" charset="0"/>
              </a:rPr>
              <a:pPr/>
              <a:t>5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33937071-22AE-41BB-9455-DF77B29A08F7}" type="slidenum">
              <a:rPr kumimoji="0" lang="ru-RU" sz="1200" smtClean="0">
                <a:latin typeface="Times New Roman" pitchFamily="18" charset="0"/>
              </a:rPr>
              <a:pPr/>
              <a:t>6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F8C46A68-7B22-4CC0-816D-82C887F63BFC}" type="slidenum">
              <a:rPr kumimoji="0" lang="ru-RU" sz="1200" smtClean="0">
                <a:latin typeface="Times New Roman" pitchFamily="18" charset="0"/>
              </a:rPr>
              <a:pPr/>
              <a:t>7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76EC74E6-CD92-4AD9-804F-34966A1B153D}" type="slidenum">
              <a:rPr kumimoji="0" lang="ru-RU" sz="1200" smtClean="0">
                <a:latin typeface="Times New Roman" pitchFamily="18" charset="0"/>
              </a:rPr>
              <a:pPr/>
              <a:t>8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679F12EC-F809-4AFA-B1B0-72E9D5693BED}" type="slidenum">
              <a:rPr kumimoji="0" lang="ru-RU" sz="1200" smtClean="0">
                <a:latin typeface="Times New Roman" pitchFamily="18" charset="0"/>
              </a:rPr>
              <a:pPr/>
              <a:t>9</a:t>
            </a:fld>
            <a:endParaRPr kumimoji="0" lang="ru-RU" sz="1200" smtClean="0">
              <a:latin typeface="Times New Roman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312AF-DB36-4F76-932B-8D21E3BF5C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495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74ED2-146D-4B89-A683-0D5DD49B22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208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D43EC-A2C9-4054-8481-069C4EC1E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100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492A8E1-24A5-4829-80AF-F1C40363A3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190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9EC28-E21E-46B1-B132-A09DA6CC9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9061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B32B6-483E-4174-BA11-38FB77F53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64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0F0CD-02EB-460E-BC97-A2F006038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624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33972B9-6821-48C4-825E-B2AF1EFB3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869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27059-96F5-474B-BEB9-26624BEAB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99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 dirty="0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 dirty="0"/>
          </a:p>
        </p:txBody>
      </p:sp>
      <p:sp>
        <p:nvSpPr>
          <p:cNvPr id="7" name="Прямая соединительная линия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Прямая соединительная линия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10" name="Прямая соединительная линия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785FF48-0CA8-4D94-8E19-92DEBE245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21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7" name="Прямая соединительная линия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9" name="Прямая соединительная линия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 dirty="0"/>
          </a:p>
        </p:txBody>
      </p:sp>
      <p:sp>
        <p:nvSpPr>
          <p:cNvPr id="11" name="Прямая соединительная линия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4745C06-4FB9-4F86-9AB1-CE1CC8522D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864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/>
          </a:p>
        </p:txBody>
      </p:sp>
      <p:sp>
        <p:nvSpPr>
          <p:cNvPr id="1032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1034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2D8FC30-0EC2-437E-8068-AEF573A55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37" r:id="rId4"/>
    <p:sldLayoutId id="2147483838" r:id="rId5"/>
    <p:sldLayoutId id="2147483845" r:id="rId6"/>
    <p:sldLayoutId id="2147483839" r:id="rId7"/>
    <p:sldLayoutId id="2147483846" r:id="rId8"/>
    <p:sldLayoutId id="2147483847" r:id="rId9"/>
    <p:sldLayoutId id="2147483840" r:id="rId10"/>
    <p:sldLayoutId id="214748384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42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7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49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oleObject" Target="../embeddings/oleObject13.bin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0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52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5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notesSlide" Target="../notesSlides/notesSlide28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notesSlide" Target="../notesSlides/notesSlide29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notesSlide" Target="../notesSlides/notesSlide33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.png"/><Relationship Id="rId9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8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2.png"/><Relationship Id="rId7" Type="http://schemas.openxmlformats.org/officeDocument/2006/relationships/image" Target="../media/image10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10" Type="http://schemas.openxmlformats.org/officeDocument/2006/relationships/image" Target="../media/image13.gif"/><Relationship Id="rId4" Type="http://schemas.openxmlformats.org/officeDocument/2006/relationships/image" Target="../media/image7.wmf"/><Relationship Id="rId9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color.org/" TargetMode="External"/><Relationship Id="rId4" Type="http://schemas.openxmlformats.org/officeDocument/2006/relationships/image" Target="../media/image8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hyperlink" Target="Test.ex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gif"/><Relationship Id="rId9" Type="http://schemas.openxmlformats.org/officeDocument/2006/relationships/hyperlink" Target="Support/RENDER_RU%20-%20&#1059;&#1088;&#1086;&#1082;&#1080;%20-%203D%20Studio%20Max.ht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!_CG_NewCource\!_WS2009-HPVC\17_Lecture_Global_Illumination\Support\melting_ice.avi" TargetMode="External"/><Relationship Id="rId6" Type="http://schemas.openxmlformats.org/officeDocument/2006/relationships/hyperlink" Target="Support/Ron%20Fedkiw.htm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.png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3"/>
          <p:cNvSpPr txBox="1">
            <a:spLocks noChangeArrowheads="1"/>
          </p:cNvSpPr>
          <p:nvPr/>
        </p:nvSpPr>
        <p:spPr bwMode="auto">
          <a:xfrm>
            <a:off x="593725" y="2401888"/>
            <a:ext cx="82835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ru-RU" sz="2800" b="1">
                <a:latin typeface="Arial" charset="0"/>
                <a:cs typeface="Arial" charset="0"/>
              </a:rPr>
              <a:t>Цели и задачи компьютерной графики. </a:t>
            </a:r>
            <a:endParaRPr lang="en-US" sz="2800" b="1">
              <a:latin typeface="Arial" charset="0"/>
              <a:cs typeface="Arial" charset="0"/>
            </a:endParaRPr>
          </a:p>
          <a:p>
            <a:pPr algn="ctr" eaLnBrk="1" hangingPunct="1"/>
            <a:r>
              <a:rPr lang="ru-RU" sz="2800" b="1">
                <a:latin typeface="Arial" charset="0"/>
                <a:cs typeface="Arial" charset="0"/>
              </a:rPr>
              <a:t>Цветовые модели.</a:t>
            </a:r>
            <a:endParaRPr lang="en-US" sz="2800" b="1">
              <a:latin typeface="Arial" charset="0"/>
              <a:cs typeface="Arial" charset="0"/>
            </a:endParaRPr>
          </a:p>
        </p:txBody>
      </p:sp>
      <p:pic>
        <p:nvPicPr>
          <p:cNvPr id="819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79400"/>
            <a:ext cx="7572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6" name="Text Box 13"/>
          <p:cNvSpPr txBox="1">
            <a:spLocks noChangeArrowheads="1"/>
          </p:cNvSpPr>
          <p:nvPr/>
        </p:nvSpPr>
        <p:spPr bwMode="auto">
          <a:xfrm>
            <a:off x="1165225" y="279400"/>
            <a:ext cx="7664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ru-RU" sz="3200" dirty="0">
                <a:latin typeface="Arial" charset="0"/>
                <a:cs typeface="Arial" charset="0"/>
              </a:rPr>
              <a:t>Компьютерная графика. Лекция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17417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18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grpSp>
        <p:nvGrpSpPr>
          <p:cNvPr id="17411" name="Group 17"/>
          <p:cNvGrpSpPr>
            <a:grpSpLocks/>
          </p:cNvGrpSpPr>
          <p:nvPr/>
        </p:nvGrpSpPr>
        <p:grpSpPr bwMode="auto">
          <a:xfrm>
            <a:off x="5086350" y="2601913"/>
            <a:ext cx="3789363" cy="2216150"/>
            <a:chOff x="3288" y="2160"/>
            <a:chExt cx="2158" cy="1480"/>
          </a:xfrm>
        </p:grpSpPr>
        <p:graphicFrame>
          <p:nvGraphicFramePr>
            <p:cNvPr id="17414" name="Object 8"/>
            <p:cNvGraphicFramePr>
              <a:graphicFrameLocks noChangeAspect="1"/>
            </p:cNvGraphicFramePr>
            <p:nvPr/>
          </p:nvGraphicFramePr>
          <p:xfrm>
            <a:off x="3405" y="2160"/>
            <a:ext cx="1421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33" name="Формула" r:id="rId5" imgW="1282700" imgH="889000" progId="Equation.3">
                    <p:embed/>
                  </p:oleObj>
                </mc:Choice>
                <mc:Fallback>
                  <p:oleObj name="Формула" r:id="rId5" imgW="1282700" imgH="88900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5" y="2160"/>
                          <a:ext cx="1421" cy="9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15" name="Object 11"/>
            <p:cNvGraphicFramePr>
              <a:graphicFrameLocks noChangeAspect="1"/>
            </p:cNvGraphicFramePr>
            <p:nvPr/>
          </p:nvGraphicFramePr>
          <p:xfrm>
            <a:off x="3288" y="3354"/>
            <a:ext cx="389" cy="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34" name="Формула" r:id="rId7" imgW="317225" imgH="203024" progId="Equation.3">
                    <p:embed/>
                  </p:oleObj>
                </mc:Choice>
                <mc:Fallback>
                  <p:oleObj name="Формула" r:id="rId7" imgW="317225" imgH="203024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88" y="3354"/>
                          <a:ext cx="389" cy="2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00" name="Text Box 13"/>
            <p:cNvSpPr txBox="1">
              <a:spLocks noChangeArrowheads="1"/>
            </p:cNvSpPr>
            <p:nvPr/>
          </p:nvSpPr>
          <p:spPr bwMode="auto">
            <a:xfrm>
              <a:off x="3708" y="3291"/>
              <a:ext cx="173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>
                <a:buFontTx/>
                <a:buChar char="-"/>
                <a:defRPr/>
              </a:pPr>
              <a:r>
                <a:rPr lang="ru-RU" sz="1400" dirty="0" smtClean="0">
                  <a:latin typeface="+mn-lt"/>
                </a:rPr>
                <a:t>  зависимость интенсивности </a:t>
              </a:r>
            </a:p>
            <a:p>
              <a:pPr eaLnBrk="1" hangingPunct="1">
                <a:defRPr/>
              </a:pPr>
              <a:r>
                <a:rPr lang="ru-RU" sz="1400" dirty="0" smtClean="0">
                  <a:latin typeface="+mn-lt"/>
                </a:rPr>
                <a:t>света от длины волны</a:t>
              </a:r>
            </a:p>
          </p:txBody>
        </p:sp>
      </p:grpSp>
      <p:pic>
        <p:nvPicPr>
          <p:cNvPr id="17412" name="Рисунок 26" descr="Характерная спектральная кривая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2411413"/>
            <a:ext cx="3330575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Прямоугольник 2"/>
          <p:cNvSpPr>
            <a:spLocks noChangeArrowheads="1"/>
          </p:cNvSpPr>
          <p:nvPr/>
        </p:nvSpPr>
        <p:spPr bwMode="auto">
          <a:xfrm>
            <a:off x="514350" y="1849438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1800" dirty="0">
                <a:latin typeface="+mn-lt"/>
                <a:cs typeface="Arial" charset="0"/>
              </a:rPr>
              <a:t>Характерная спектральная кривая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ChangeArrowheads="1"/>
          </p:cNvSpPr>
          <p:nvPr/>
        </p:nvSpPr>
        <p:spPr bwMode="auto">
          <a:xfrm>
            <a:off x="0" y="1038225"/>
            <a:ext cx="9144000" cy="5819773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4152" name="Oval 8"/>
          <p:cNvSpPr>
            <a:spLocks noChangeArrowheads="1"/>
          </p:cNvSpPr>
          <p:nvPr/>
        </p:nvSpPr>
        <p:spPr bwMode="auto">
          <a:xfrm>
            <a:off x="3348037" y="4151313"/>
            <a:ext cx="2592388" cy="2592387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4151" name="Oval 7"/>
          <p:cNvSpPr>
            <a:spLocks noChangeArrowheads="1"/>
          </p:cNvSpPr>
          <p:nvPr/>
        </p:nvSpPr>
        <p:spPr bwMode="auto">
          <a:xfrm>
            <a:off x="1187450" y="1270000"/>
            <a:ext cx="2592387" cy="259238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4153" name="Oval 9"/>
          <p:cNvSpPr>
            <a:spLocks noChangeArrowheads="1"/>
          </p:cNvSpPr>
          <p:nvPr/>
        </p:nvSpPr>
        <p:spPr bwMode="auto">
          <a:xfrm>
            <a:off x="5867400" y="1343025"/>
            <a:ext cx="2592387" cy="2592388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4154" name="Oval 10"/>
          <p:cNvSpPr>
            <a:spLocks noChangeArrowheads="1"/>
          </p:cNvSpPr>
          <p:nvPr/>
        </p:nvSpPr>
        <p:spPr bwMode="auto">
          <a:xfrm>
            <a:off x="3419475" y="2062163"/>
            <a:ext cx="2592387" cy="2592387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16012" y="396875"/>
            <a:ext cx="59761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">
              <a:buFont typeface="Wingdings" pitchFamily="2" charset="2"/>
              <a:buNone/>
              <a:defRPr/>
            </a:pPr>
            <a:r>
              <a:rPr lang="ru-RU" sz="2800" b="1" dirty="0">
                <a:latin typeface="+mj-lt"/>
              </a:rPr>
              <a:t>Опыт Томаса Юнга</a:t>
            </a:r>
          </a:p>
        </p:txBody>
      </p:sp>
    </p:spTree>
    <p:extLst>
      <p:ext uri="{BB962C8B-B14F-4D97-AF65-F5344CB8AC3E}">
        <p14:creationId xmlns:p14="http://schemas.microsoft.com/office/powerpoint/2010/main" val="20593758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L 0.24305 0.1150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3" y="574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.00781 -0.306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1532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00348 L -0.26788 0.1037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38" y="50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2" grpId="0" animBg="1"/>
      <p:bldP spid="134152" grpId="1" animBg="1"/>
      <p:bldP spid="134152" grpId="2" animBg="1"/>
      <p:bldP spid="134151" grpId="0" animBg="1"/>
      <p:bldP spid="134151" grpId="1" animBg="1"/>
      <p:bldP spid="134151" grpId="2" animBg="1"/>
      <p:bldP spid="134153" grpId="0" animBg="1"/>
      <p:bldP spid="134153" grpId="1" animBg="1"/>
      <p:bldP spid="134153" grpId="2" animBg="1"/>
      <p:bldP spid="1341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18451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452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847725" y="1033463"/>
            <a:ext cx="46085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kumimoji="0" lang="ru-RU" sz="2800" b="1" kern="0" dirty="0" smtClean="0"/>
              <a:t>Аддитивная модель</a:t>
            </a:r>
          </a:p>
        </p:txBody>
      </p:sp>
      <p:sp>
        <p:nvSpPr>
          <p:cNvPr id="9224" name="Text Box 5"/>
          <p:cNvSpPr txBox="1">
            <a:spLocks noChangeArrowheads="1"/>
          </p:cNvSpPr>
          <p:nvPr/>
        </p:nvSpPr>
        <p:spPr bwMode="auto">
          <a:xfrm>
            <a:off x="625065" y="1717676"/>
            <a:ext cx="8087133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latin typeface="+mn-lt"/>
              </a:rPr>
              <a:t>Законы Германа Грассмана (аддитивного синтеза света):</a:t>
            </a:r>
          </a:p>
          <a:p>
            <a:pPr eaLnBrk="1" hangingPunct="1">
              <a:defRPr/>
            </a:pPr>
            <a:endParaRPr lang="ru-RU" sz="2000" dirty="0" smtClean="0">
              <a:solidFill>
                <a:srgbClr val="FF3300"/>
              </a:solidFill>
              <a:latin typeface="+mn-lt"/>
            </a:endParaRPr>
          </a:p>
          <a:p>
            <a:pPr algn="just" eaLnBrk="1" hangingPunct="1">
              <a:defRPr/>
            </a:pPr>
            <a:r>
              <a:rPr lang="ru-RU" sz="2000" b="1" dirty="0" smtClean="0">
                <a:latin typeface="+mn-lt"/>
              </a:rPr>
              <a:t>1. Закон </a:t>
            </a:r>
            <a:r>
              <a:rPr lang="ru-RU" sz="2000" b="1" dirty="0" err="1" smtClean="0">
                <a:latin typeface="+mn-lt"/>
              </a:rPr>
              <a:t>трехмерности</a:t>
            </a:r>
            <a:r>
              <a:rPr lang="ru-RU" sz="2000" b="1" dirty="0" smtClean="0">
                <a:latin typeface="+mn-lt"/>
              </a:rPr>
              <a:t>:</a:t>
            </a:r>
            <a:r>
              <a:rPr lang="ru-RU" sz="2000" dirty="0" smtClean="0">
                <a:latin typeface="+mn-lt"/>
              </a:rPr>
              <a:t> Любой цвет однозначно выражается тремя, если они линейно независимы. Линейная независимость заключается в том, что ни один из этих трех цветов нельзя получить сложением двух остальных.</a:t>
            </a:r>
            <a:endParaRPr lang="en-US" sz="2000" dirty="0" smtClean="0">
              <a:latin typeface="+mn-lt"/>
            </a:endParaRPr>
          </a:p>
          <a:p>
            <a:pPr algn="just" eaLnBrk="1" hangingPunct="1">
              <a:defRPr/>
            </a:pPr>
            <a:r>
              <a:rPr lang="ru-RU" sz="2000" b="1" dirty="0" smtClean="0">
                <a:latin typeface="+mn-lt"/>
              </a:rPr>
              <a:t>2. Закон непрерывности</a:t>
            </a:r>
            <a:r>
              <a:rPr lang="ru-RU" sz="2000" dirty="0" smtClean="0">
                <a:latin typeface="+mn-lt"/>
              </a:rPr>
              <a:t>: При непрерывном изменении излучения цвет смеси также меняется непрерывно. Не существует такого цвета, к которому нельзя было бы подобрать бесконечно близкий.</a:t>
            </a:r>
            <a:br>
              <a:rPr lang="ru-RU" sz="2000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3. Закон </a:t>
            </a:r>
            <a:r>
              <a:rPr lang="ru-RU" sz="2000" b="1" dirty="0" err="1" smtClean="0">
                <a:latin typeface="+mn-lt"/>
              </a:rPr>
              <a:t>аддитивности</a:t>
            </a:r>
            <a:r>
              <a:rPr lang="ru-RU" sz="2000" b="1" dirty="0" smtClean="0">
                <a:latin typeface="+mn-lt"/>
              </a:rPr>
              <a:t>:</a:t>
            </a:r>
            <a:r>
              <a:rPr lang="ru-RU" sz="2000" dirty="0" smtClean="0">
                <a:latin typeface="+mn-lt"/>
              </a:rPr>
              <a:t> Цвет смеси излучений зависит только от компонентов их цвета, а не от спектрального состава. </a:t>
            </a:r>
          </a:p>
          <a:p>
            <a:pPr algn="just" eaLnBrk="1" hangingPunct="1">
              <a:defRPr/>
            </a:pPr>
            <a:r>
              <a:rPr lang="ru-RU" sz="2000" dirty="0" smtClean="0">
                <a:latin typeface="+mn-lt"/>
              </a:rPr>
              <a:t>Как следствие - </a:t>
            </a:r>
            <a:r>
              <a:rPr lang="ru-RU" sz="2000" dirty="0" err="1" smtClean="0">
                <a:latin typeface="+mn-lt"/>
              </a:rPr>
              <a:t>аддитивность</a:t>
            </a:r>
            <a:r>
              <a:rPr lang="ru-RU" sz="2000" dirty="0" smtClean="0">
                <a:latin typeface="+mn-lt"/>
              </a:rPr>
              <a:t> цветовых уравнений: для смеси двух цветов С</a:t>
            </a:r>
            <a:r>
              <a:rPr lang="ru-RU" sz="2000" baseline="-25000" dirty="0" smtClean="0">
                <a:latin typeface="+mn-lt"/>
              </a:rPr>
              <a:t>1</a:t>
            </a:r>
            <a:r>
              <a:rPr lang="ru-RU" sz="2000" dirty="0" smtClean="0">
                <a:latin typeface="+mn-lt"/>
              </a:rPr>
              <a:t> и С</a:t>
            </a:r>
            <a:r>
              <a:rPr lang="ru-RU" sz="2000" baseline="-25000" dirty="0" smtClean="0">
                <a:latin typeface="+mn-lt"/>
              </a:rPr>
              <a:t>2</a:t>
            </a:r>
            <a:r>
              <a:rPr lang="ru-RU" sz="2000" dirty="0" smtClean="0">
                <a:latin typeface="+mn-lt"/>
              </a:rPr>
              <a:t>  имеет место равенство: </a:t>
            </a:r>
          </a:p>
          <a:p>
            <a:pPr algn="ctr" eaLnBrk="1" hangingPunct="1">
              <a:defRPr/>
            </a:pPr>
            <a:r>
              <a:rPr lang="ru-RU" sz="2000" i="1" dirty="0" smtClean="0">
                <a:latin typeface="+mn-lt"/>
              </a:rPr>
              <a:t>С = С</a:t>
            </a:r>
            <a:r>
              <a:rPr lang="ru-RU" sz="2000" i="1" baseline="-25000" dirty="0" smtClean="0">
                <a:latin typeface="+mn-lt"/>
              </a:rPr>
              <a:t>1 </a:t>
            </a:r>
            <a:r>
              <a:rPr lang="ru-RU" sz="2000" i="1" dirty="0" smtClean="0">
                <a:latin typeface="+mn-lt"/>
              </a:rPr>
              <a:t>+ С</a:t>
            </a:r>
            <a:r>
              <a:rPr lang="ru-RU" sz="2000" i="1" baseline="-25000" dirty="0" smtClean="0">
                <a:latin typeface="+mn-lt"/>
              </a:rPr>
              <a:t>2 </a:t>
            </a:r>
            <a:r>
              <a:rPr lang="ru-RU" sz="2000" i="1" dirty="0" smtClean="0">
                <a:latin typeface="+mn-lt"/>
              </a:rPr>
              <a:t>= (</a:t>
            </a:r>
            <a:r>
              <a:rPr lang="en-US" sz="2000" i="1" dirty="0" smtClean="0">
                <a:latin typeface="+mn-lt"/>
              </a:rPr>
              <a:t>r</a:t>
            </a:r>
            <a:r>
              <a:rPr lang="en-US" sz="2000" i="1" baseline="-25000" dirty="0" smtClean="0">
                <a:latin typeface="+mn-lt"/>
              </a:rPr>
              <a:t>1</a:t>
            </a:r>
            <a:r>
              <a:rPr lang="en-US" sz="2000" i="1" dirty="0" smtClean="0">
                <a:latin typeface="+mn-lt"/>
              </a:rPr>
              <a:t>+r</a:t>
            </a:r>
            <a:r>
              <a:rPr lang="en-US" sz="2000" i="1" baseline="-25000" dirty="0" smtClean="0">
                <a:latin typeface="+mn-lt"/>
              </a:rPr>
              <a:t>2</a:t>
            </a:r>
            <a:r>
              <a:rPr lang="en-US" sz="2000" i="1" dirty="0" smtClean="0">
                <a:latin typeface="+mn-lt"/>
              </a:rPr>
              <a:t>)R</a:t>
            </a:r>
            <a:r>
              <a:rPr lang="ru-RU" sz="2000" i="1" dirty="0" smtClean="0">
                <a:latin typeface="+mn-lt"/>
              </a:rPr>
              <a:t> </a:t>
            </a:r>
            <a:r>
              <a:rPr lang="en-US" sz="2000" i="1" dirty="0" smtClean="0">
                <a:latin typeface="+mn-lt"/>
              </a:rPr>
              <a:t>+</a:t>
            </a:r>
            <a:r>
              <a:rPr lang="ru-RU" sz="2000" i="1" dirty="0" smtClean="0">
                <a:latin typeface="+mn-lt"/>
              </a:rPr>
              <a:t> </a:t>
            </a:r>
            <a:r>
              <a:rPr lang="en-US" sz="2000" i="1" dirty="0" smtClean="0">
                <a:latin typeface="+mn-lt"/>
              </a:rPr>
              <a:t>(g</a:t>
            </a:r>
            <a:r>
              <a:rPr lang="en-US" sz="2000" i="1" baseline="-25000" dirty="0" smtClean="0">
                <a:latin typeface="+mn-lt"/>
              </a:rPr>
              <a:t>1</a:t>
            </a:r>
            <a:r>
              <a:rPr lang="en-US" sz="2000" i="1" dirty="0" smtClean="0">
                <a:latin typeface="+mn-lt"/>
              </a:rPr>
              <a:t>+g</a:t>
            </a:r>
            <a:r>
              <a:rPr lang="en-US" sz="2000" i="1" baseline="-25000" dirty="0" smtClean="0">
                <a:latin typeface="+mn-lt"/>
              </a:rPr>
              <a:t>2</a:t>
            </a:r>
            <a:r>
              <a:rPr lang="en-US" sz="2000" i="1" dirty="0" smtClean="0">
                <a:latin typeface="+mn-lt"/>
              </a:rPr>
              <a:t>)G</a:t>
            </a:r>
            <a:r>
              <a:rPr lang="ru-RU" sz="2000" i="1" dirty="0" smtClean="0">
                <a:latin typeface="+mn-lt"/>
              </a:rPr>
              <a:t> </a:t>
            </a:r>
            <a:r>
              <a:rPr lang="en-US" sz="2000" i="1" dirty="0" smtClean="0">
                <a:latin typeface="+mn-lt"/>
              </a:rPr>
              <a:t>+</a:t>
            </a:r>
            <a:r>
              <a:rPr lang="ru-RU" sz="2000" i="1" dirty="0" smtClean="0">
                <a:latin typeface="+mn-lt"/>
              </a:rPr>
              <a:t> </a:t>
            </a:r>
            <a:r>
              <a:rPr lang="en-US" sz="2000" i="1" dirty="0" smtClean="0">
                <a:latin typeface="+mn-lt"/>
              </a:rPr>
              <a:t>(b</a:t>
            </a:r>
            <a:r>
              <a:rPr lang="en-US" sz="2000" i="1" baseline="-25000" dirty="0" smtClean="0">
                <a:latin typeface="+mn-lt"/>
              </a:rPr>
              <a:t>1</a:t>
            </a:r>
            <a:r>
              <a:rPr lang="en-US" sz="2000" i="1" dirty="0" smtClean="0">
                <a:latin typeface="+mn-lt"/>
              </a:rPr>
              <a:t>+b</a:t>
            </a:r>
            <a:r>
              <a:rPr lang="en-US" sz="2000" i="1" baseline="-25000" dirty="0" smtClean="0">
                <a:latin typeface="+mn-lt"/>
              </a:rPr>
              <a:t>2</a:t>
            </a:r>
            <a:r>
              <a:rPr lang="en-US" sz="2000" i="1" dirty="0" smtClean="0">
                <a:latin typeface="+mn-lt"/>
              </a:rPr>
              <a:t>)B</a:t>
            </a:r>
            <a:r>
              <a:rPr lang="ru-RU" sz="2000" i="1" dirty="0" smtClean="0"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19463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464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1003300" y="1214438"/>
            <a:ext cx="66548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kumimoji="0" lang="ru-RU" sz="2400" b="1" kern="0" dirty="0" smtClean="0">
                <a:latin typeface="+mn-lt"/>
              </a:rPr>
              <a:t>Аддитивная модель </a:t>
            </a:r>
            <a:r>
              <a:rPr kumimoji="0" lang="en-US" sz="2400" b="1" kern="0" dirty="0" smtClean="0">
                <a:latin typeface="+mn-lt"/>
              </a:rPr>
              <a:t>RGB</a:t>
            </a:r>
            <a:endParaRPr kumimoji="0" lang="ru-RU" sz="2400" b="1" kern="0" dirty="0" smtClean="0">
              <a:latin typeface="+mn-lt"/>
            </a:endParaRPr>
          </a:p>
        </p:txBody>
      </p:sp>
      <p:graphicFrame>
        <p:nvGraphicFramePr>
          <p:cNvPr id="19461" name="Объект 71"/>
          <p:cNvGraphicFramePr>
            <a:graphicFrameLocks noChangeAspect="1"/>
          </p:cNvGraphicFramePr>
          <p:nvPr/>
        </p:nvGraphicFramePr>
        <p:xfrm>
          <a:off x="927100" y="2371725"/>
          <a:ext cx="3740150" cy="300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Image" r:id="rId5" imgW="2844444" imgH="2133333" progId="Photoshop.Image.10">
                  <p:embed/>
                </p:oleObj>
              </mc:Choice>
              <mc:Fallback>
                <p:oleObj name="Image" r:id="rId5" imgW="2844444" imgH="2133333" progId="Photoshop.Image.10">
                  <p:embed/>
                  <p:pic>
                    <p:nvPicPr>
                      <p:cNvPr id="0" name="Объект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100" y="2371725"/>
                        <a:ext cx="3740150" cy="300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Объект 72"/>
          <p:cNvGraphicFramePr>
            <a:graphicFrameLocks noChangeAspect="1"/>
          </p:cNvGraphicFramePr>
          <p:nvPr/>
        </p:nvGraphicFramePr>
        <p:xfrm>
          <a:off x="5934075" y="2493963"/>
          <a:ext cx="1457325" cy="269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name="Формула" r:id="rId7" imgW="838200" imgH="1549400" progId="Equation.3">
                  <p:embed/>
                </p:oleObj>
              </mc:Choice>
              <mc:Fallback>
                <p:oleObj name="Формула" r:id="rId7" imgW="838200" imgH="1549400" progId="Equation.3">
                  <p:embed/>
                  <p:pic>
                    <p:nvPicPr>
                      <p:cNvPr id="0" name="Объект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4075" y="2493963"/>
                        <a:ext cx="1457325" cy="2693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0488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489" name="Text Box 13"/>
            <p:cNvSpPr txBox="1">
              <a:spLocks noChangeArrowheads="1"/>
            </p:cNvSpPr>
            <p:nvPr/>
          </p:nvSpPr>
          <p:spPr bwMode="auto">
            <a:xfrm>
              <a:off x="1003501" y="492751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0483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6405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0"/>
            <a:ext cx="4464050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517900"/>
            <a:ext cx="446405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730375"/>
            <a:ext cx="4464050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9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67453E-7 L 0.2559 0.25613 " pathEditMode="relative" rAng="0" ptsTypes="AA">
                                      <p:cBhvr>
                                        <p:cTn id="17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95" y="1280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71382E-6 L -0.2559 0.25682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1282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25671 " pathEditMode="relative" rAng="0" ptsTypes="AA">
                                      <p:cBhvr>
                                        <p:cTn id="21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84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4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4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4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1513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514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866775" y="972345"/>
            <a:ext cx="66548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800" b="1" dirty="0" smtClean="0">
                <a:latin typeface="+mn-lt"/>
              </a:rPr>
              <a:t>Цветовая модель </a:t>
            </a:r>
            <a:r>
              <a:rPr lang="en-US" sz="2800" b="1" dirty="0" smtClean="0">
                <a:latin typeface="+mn-lt"/>
              </a:rPr>
              <a:t>CMYK</a:t>
            </a:r>
            <a:endParaRPr kumimoji="0" lang="ru-RU" sz="2800" b="1" kern="0" dirty="0" smtClean="0">
              <a:solidFill>
                <a:srgbClr val="52538A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5300" y="1663700"/>
            <a:ext cx="509905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+mn-lt"/>
              </a:rPr>
              <a:t>Это субтрактивная цветовая модель, используемая в цветной полиграфии</a:t>
            </a:r>
          </a:p>
          <a:p>
            <a:pPr>
              <a:defRPr/>
            </a:pPr>
            <a:r>
              <a:rPr lang="ru-RU" sz="2000" dirty="0">
                <a:latin typeface="+mn-lt"/>
              </a:rPr>
              <a:t>Цветовая модель основана на смешивании пигментов следующих цветов:</a:t>
            </a:r>
          </a:p>
          <a:p>
            <a:pPr lvl="1">
              <a:defRPr/>
            </a:pPr>
            <a:r>
              <a:rPr lang="en-US" sz="2000" dirty="0">
                <a:latin typeface="+mn-lt"/>
              </a:rPr>
              <a:t>C – </a:t>
            </a:r>
            <a:r>
              <a:rPr lang="en-US" sz="2000" b="1" dirty="0">
                <a:latin typeface="+mn-lt"/>
              </a:rPr>
              <a:t>C</a:t>
            </a:r>
            <a:r>
              <a:rPr lang="en-US" sz="2000" dirty="0">
                <a:latin typeface="+mn-lt"/>
              </a:rPr>
              <a:t>yan (</a:t>
            </a:r>
            <a:r>
              <a:rPr lang="ru-RU" sz="2000" dirty="0">
                <a:latin typeface="+mn-lt"/>
              </a:rPr>
              <a:t>голубой)</a:t>
            </a:r>
          </a:p>
          <a:p>
            <a:pPr lvl="1">
              <a:defRPr/>
            </a:pPr>
            <a:r>
              <a:rPr lang="en-US" sz="2000" dirty="0">
                <a:latin typeface="+mn-lt"/>
              </a:rPr>
              <a:t>M – </a:t>
            </a:r>
            <a:r>
              <a:rPr lang="en-US" sz="2000" b="1" dirty="0">
                <a:latin typeface="+mn-lt"/>
              </a:rPr>
              <a:t>M</a:t>
            </a:r>
            <a:r>
              <a:rPr lang="en-US" sz="2000" dirty="0">
                <a:latin typeface="+mn-lt"/>
              </a:rPr>
              <a:t>agenta (</a:t>
            </a:r>
            <a:r>
              <a:rPr lang="ru-RU" sz="2000" dirty="0">
                <a:latin typeface="+mn-lt"/>
              </a:rPr>
              <a:t>пурпурный)</a:t>
            </a:r>
          </a:p>
          <a:p>
            <a:pPr lvl="1">
              <a:defRPr/>
            </a:pPr>
            <a:r>
              <a:rPr lang="en-US" sz="2000" dirty="0">
                <a:latin typeface="+mn-lt"/>
              </a:rPr>
              <a:t>Y – </a:t>
            </a:r>
            <a:r>
              <a:rPr lang="en-US" sz="2000" b="1" dirty="0">
                <a:latin typeface="+mn-lt"/>
              </a:rPr>
              <a:t>Y</a:t>
            </a:r>
            <a:r>
              <a:rPr lang="en-US" sz="2000" dirty="0">
                <a:latin typeface="+mn-lt"/>
              </a:rPr>
              <a:t>ellow (</a:t>
            </a:r>
            <a:r>
              <a:rPr lang="ru-RU" sz="2000" dirty="0">
                <a:latin typeface="+mn-lt"/>
              </a:rPr>
              <a:t>желтый)</a:t>
            </a:r>
          </a:p>
          <a:p>
            <a:pPr lvl="1">
              <a:defRPr/>
            </a:pPr>
            <a:r>
              <a:rPr lang="en-US" sz="2000" dirty="0">
                <a:latin typeface="+mn-lt"/>
              </a:rPr>
              <a:t>K – Key, </a:t>
            </a:r>
            <a:r>
              <a:rPr lang="en-US" sz="2000" dirty="0" err="1">
                <a:latin typeface="+mn-lt"/>
              </a:rPr>
              <a:t>blac</a:t>
            </a:r>
            <a:r>
              <a:rPr lang="en-US" sz="2000" b="1" dirty="0" err="1">
                <a:latin typeface="+mn-lt"/>
              </a:rPr>
              <a:t>K</a:t>
            </a:r>
            <a:r>
              <a:rPr lang="en-US" sz="2000" dirty="0">
                <a:latin typeface="+mn-lt"/>
              </a:rPr>
              <a:t> (</a:t>
            </a:r>
            <a:r>
              <a:rPr lang="ru-RU" sz="2000" dirty="0">
                <a:latin typeface="+mn-lt"/>
              </a:rPr>
              <a:t>черный)</a:t>
            </a:r>
          </a:p>
        </p:txBody>
      </p:sp>
      <p:pic>
        <p:nvPicPr>
          <p:cNvPr id="21510" name="Picture 4" descr="050105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6" y="1713997"/>
            <a:ext cx="3505200" cy="2761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Рисунок 10" descr="Субстрактивное формирование оттенк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512" y="4542354"/>
            <a:ext cx="4765675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05174" y="6270626"/>
            <a:ext cx="4743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800" dirty="0" err="1">
                <a:latin typeface="+mn-lt"/>
              </a:rPr>
              <a:t>Субстрактивное</a:t>
            </a:r>
            <a:r>
              <a:rPr lang="ru-RU" sz="1800" dirty="0">
                <a:latin typeface="+mn-lt"/>
              </a:rPr>
              <a:t> формирование оттенков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2535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536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625067" y="1226345"/>
            <a:ext cx="73279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800" b="1" dirty="0">
                <a:latin typeface="+mn-lt"/>
              </a:rPr>
              <a:t>Схема смешения цветов для моделей RGB и CMY</a:t>
            </a:r>
            <a:endParaRPr kumimoji="0" lang="ru-RU" sz="2800" b="1" kern="0" dirty="0" smtClean="0">
              <a:solidFill>
                <a:srgbClr val="52538A"/>
              </a:solidFill>
              <a:latin typeface="+mn-lt"/>
            </a:endParaRPr>
          </a:p>
        </p:txBody>
      </p:sp>
      <p:pic>
        <p:nvPicPr>
          <p:cNvPr id="22533" name="Рисунок 9" descr="Схема смешения цветов для моделей RGB и C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2" y="1983121"/>
            <a:ext cx="7064375" cy="362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10" descr="\begin{pmatrix}&#10;R \\ G \\ B&#10;\end{pmatrix}&#10;+&#10;\begin{pmatrix}&#10;C \\ M \\ Y&#10;\end{pmatrix}&#10;=&#10;\begin{pmatrix}&#10;1 \\ 1 \\ 1&#10;\end{pmatrix}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588" y="5776913"/>
            <a:ext cx="17748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3559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560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5234" y="1262391"/>
            <a:ext cx="27815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Цветовой куб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8525" y="2006600"/>
            <a:ext cx="65246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+mj-lt"/>
              </a:rPr>
              <a:t>Цветовые модели </a:t>
            </a:r>
            <a:r>
              <a:rPr lang="en-US" dirty="0">
                <a:latin typeface="+mj-lt"/>
              </a:rPr>
              <a:t>RGB </a:t>
            </a:r>
            <a:r>
              <a:rPr lang="ru-RU" dirty="0">
                <a:latin typeface="+mj-lt"/>
              </a:rPr>
              <a:t>и </a:t>
            </a:r>
            <a:r>
              <a:rPr lang="en-US" dirty="0">
                <a:latin typeface="+mj-lt"/>
              </a:rPr>
              <a:t>CMYK </a:t>
            </a:r>
            <a:r>
              <a:rPr lang="ru-RU" dirty="0">
                <a:latin typeface="+mj-lt"/>
              </a:rPr>
              <a:t>образуют так называемый цветовой куб</a:t>
            </a: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071" y="2819653"/>
            <a:ext cx="7295297" cy="3685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4582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583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488950" y="1138565"/>
            <a:ext cx="85331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atin typeface="+mj-lt"/>
                <a:cs typeface="Arial" charset="0"/>
              </a:rPr>
              <a:t>Сравнение цветовых моделей </a:t>
            </a:r>
            <a:r>
              <a:rPr lang="en-US" sz="2800" b="1" dirty="0">
                <a:latin typeface="+mj-lt"/>
                <a:cs typeface="Arial" charset="0"/>
              </a:rPr>
              <a:t>RGB </a:t>
            </a:r>
            <a:r>
              <a:rPr lang="ru-RU" sz="2800" b="1" dirty="0">
                <a:latin typeface="+mj-lt"/>
                <a:cs typeface="Arial" charset="0"/>
              </a:rPr>
              <a:t>и </a:t>
            </a:r>
            <a:r>
              <a:rPr lang="en-US" sz="2800" b="1" dirty="0">
                <a:latin typeface="+mj-lt"/>
                <a:cs typeface="Arial" charset="0"/>
              </a:rPr>
              <a:t>CMYK</a:t>
            </a:r>
            <a:endParaRPr lang="ru-RU" sz="2800" b="1" dirty="0">
              <a:latin typeface="+mj-lt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5067" y="1964353"/>
            <a:ext cx="787123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Цвета, получаемые на мониторе зачастую отличаются от цветов, используемых при печати</a:t>
            </a:r>
          </a:p>
          <a:p>
            <a:pPr marL="342900" lvl="1" indent="-342900" algn="just"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Невозможно получить чистый синий цвет модели </a:t>
            </a:r>
            <a:r>
              <a:rPr lang="en-US" dirty="0">
                <a:latin typeface="+mn-lt"/>
              </a:rPr>
              <a:t>RGB </a:t>
            </a:r>
            <a:r>
              <a:rPr lang="ru-RU" dirty="0">
                <a:latin typeface="+mn-lt"/>
              </a:rPr>
              <a:t>(</a:t>
            </a:r>
            <a:r>
              <a:rPr lang="en-US" dirty="0">
                <a:latin typeface="+mn-lt"/>
              </a:rPr>
              <a:t>0, 0, 100%) </a:t>
            </a:r>
            <a:r>
              <a:rPr lang="ru-RU" dirty="0">
                <a:latin typeface="+mn-lt"/>
              </a:rPr>
              <a:t>в цветовом пространстве </a:t>
            </a:r>
            <a:r>
              <a:rPr lang="en-US" dirty="0">
                <a:latin typeface="+mn-lt"/>
              </a:rPr>
              <a:t>CMYK</a:t>
            </a:r>
            <a:r>
              <a:rPr lang="ru-RU" dirty="0">
                <a:latin typeface="+mn-lt"/>
              </a:rPr>
              <a:t> – его ближайший эквивалент – оттенок пурпурного цвета</a:t>
            </a:r>
          </a:p>
          <a:p>
            <a:pPr marL="342900" lvl="1" indent="-342900" algn="just"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Цвет, получаемый на мониторе – комбинация разноцветных цветовых источников, которая при печати не может быть воспроизведена. Поэтому перед печатью </a:t>
            </a:r>
            <a:r>
              <a:rPr lang="en-US" dirty="0">
                <a:latin typeface="+mn-lt"/>
              </a:rPr>
              <a:t>RGB-</a:t>
            </a:r>
            <a:r>
              <a:rPr lang="ru-RU" dirty="0">
                <a:latin typeface="+mn-lt"/>
              </a:rPr>
              <a:t>изображения необходимо конвертировать его в </a:t>
            </a:r>
            <a:r>
              <a:rPr lang="en-US" dirty="0">
                <a:latin typeface="+mn-lt"/>
              </a:rPr>
              <a:t>CMYK-</a:t>
            </a:r>
            <a:r>
              <a:rPr lang="ru-RU" dirty="0">
                <a:latin typeface="+mn-lt"/>
              </a:rPr>
              <a:t>эквивалент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5606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607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328613" y="1179514"/>
            <a:ext cx="84058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latin typeface="+mj-lt"/>
                <a:cs typeface="Arial" charset="0"/>
              </a:rPr>
              <a:t>Сравнение цветовых пространств </a:t>
            </a:r>
            <a:r>
              <a:rPr lang="en-US" sz="2800" b="1" dirty="0">
                <a:latin typeface="+mj-lt"/>
                <a:cs typeface="Arial" charset="0"/>
              </a:rPr>
              <a:t>RGB </a:t>
            </a:r>
            <a:r>
              <a:rPr lang="ru-RU" sz="2800" b="1" dirty="0">
                <a:latin typeface="+mj-lt"/>
                <a:cs typeface="Arial" charset="0"/>
              </a:rPr>
              <a:t>и </a:t>
            </a:r>
            <a:r>
              <a:rPr lang="en-US" sz="2800" b="1" dirty="0">
                <a:latin typeface="+mj-lt"/>
                <a:cs typeface="Arial" charset="0"/>
              </a:rPr>
              <a:t>CMYK</a:t>
            </a:r>
            <a:endParaRPr lang="ru-RU" sz="2800" b="1" dirty="0">
              <a:latin typeface="+mj-lt"/>
              <a:cs typeface="Arial" charset="0"/>
            </a:endParaRPr>
          </a:p>
        </p:txBody>
      </p:sp>
      <p:pic>
        <p:nvPicPr>
          <p:cNvPr id="2560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133621"/>
            <a:ext cx="4446588" cy="44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6396" y="1743076"/>
            <a:ext cx="7467600" cy="16764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Компьютерная графика - это область информатики, в сферу интересов которой  входят все аспекты формирования и обработки изображений с помощью компьютеров.</a:t>
            </a:r>
          </a:p>
          <a:p>
            <a:pPr algn="just"/>
            <a:endParaRPr lang="ru-RU" dirty="0"/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5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 dirty="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561973" y="1092855"/>
            <a:ext cx="8067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800" b="1" dirty="0" smtClean="0">
                <a:latin typeface="+mj-lt"/>
                <a:cs typeface="Arial" pitchFamily="34" charset="0"/>
              </a:rPr>
              <a:t>Задачи компьютерной графики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782635" y="3792538"/>
            <a:ext cx="76263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>
              <a:defRPr/>
            </a:pPr>
            <a:r>
              <a:rPr lang="ru-RU" dirty="0" smtClean="0">
                <a:latin typeface="+mn-lt"/>
              </a:rPr>
              <a:t>Основные задачи: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ru-RU" dirty="0" smtClean="0">
                <a:latin typeface="+mn-lt"/>
              </a:rPr>
              <a:t>представление изображения в компьютерной графике;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ru-RU" dirty="0" smtClean="0">
                <a:latin typeface="+mn-lt"/>
              </a:rPr>
              <a:t>подготовка изображения к визуализации;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ru-RU" dirty="0" smtClean="0">
                <a:latin typeface="+mn-lt"/>
              </a:rPr>
              <a:t>создание изображения;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ru-RU" dirty="0" smtClean="0">
                <a:latin typeface="+mn-lt"/>
              </a:rPr>
              <a:t>осуществление действий с изображением.</a:t>
            </a:r>
          </a:p>
        </p:txBody>
      </p:sp>
    </p:spTree>
    <p:extLst>
      <p:ext uri="{BB962C8B-B14F-4D97-AF65-F5344CB8AC3E}">
        <p14:creationId xmlns:p14="http://schemas.microsoft.com/office/powerpoint/2010/main" val="354318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6635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636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5988" y="954416"/>
            <a:ext cx="6620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Разложение монохромного цвета</a:t>
            </a:r>
          </a:p>
        </p:txBody>
      </p:sp>
      <p:graphicFrame>
        <p:nvGraphicFramePr>
          <p:cNvPr id="2662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563978"/>
              </p:ext>
            </p:extLst>
          </p:nvPr>
        </p:nvGraphicFramePr>
        <p:xfrm>
          <a:off x="4094607" y="1711325"/>
          <a:ext cx="42663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3" name="Формула" r:id="rId5" imgW="2171700" imgH="203200" progId="Equation.3">
                  <p:embed/>
                </p:oleObj>
              </mc:Choice>
              <mc:Fallback>
                <p:oleObj name="Формула" r:id="rId5" imgW="2171700" imgH="20320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607" y="1711325"/>
                        <a:ext cx="4266312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30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1588426"/>
            <a:ext cx="3186113" cy="382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9" descr="spectrum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5414963"/>
            <a:ext cx="344805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Text Box 13"/>
          <p:cNvSpPr txBox="1">
            <a:spLocks noChangeArrowheads="1"/>
          </p:cNvSpPr>
          <p:nvPr/>
        </p:nvSpPr>
        <p:spPr bwMode="auto">
          <a:xfrm>
            <a:off x="3995738" y="2154238"/>
            <a:ext cx="44640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ru-RU" sz="1800" dirty="0" smtClean="0">
                <a:latin typeface="+mn-lt"/>
              </a:rPr>
              <a:t>Некоторые монохромные цвета раскладываются по </a:t>
            </a:r>
            <a:r>
              <a:rPr lang="en-US" sz="1800" dirty="0" smtClean="0">
                <a:latin typeface="+mn-lt"/>
              </a:rPr>
              <a:t>RGB </a:t>
            </a:r>
            <a:r>
              <a:rPr lang="ru-RU" sz="1800" dirty="0" smtClean="0">
                <a:latin typeface="+mn-lt"/>
              </a:rPr>
              <a:t>с отрицательными коэффициентами </a:t>
            </a:r>
            <a:r>
              <a:rPr lang="en-US" sz="1800" dirty="0" smtClean="0">
                <a:latin typeface="+mn-lt"/>
              </a:rPr>
              <a:t>-&gt; </a:t>
            </a:r>
            <a:r>
              <a:rPr lang="ru-RU" sz="1800" dirty="0" smtClean="0">
                <a:latin typeface="+mn-lt"/>
              </a:rPr>
              <a:t>не все возможные цвета представимы в рамках модели </a:t>
            </a:r>
            <a:r>
              <a:rPr lang="en-US" sz="1800" dirty="0" smtClean="0">
                <a:latin typeface="+mn-lt"/>
              </a:rPr>
              <a:t>RGB.</a:t>
            </a:r>
            <a:endParaRPr lang="ru-RU" sz="1800" dirty="0" smtClean="0">
              <a:latin typeface="+mn-lt"/>
            </a:endParaRPr>
          </a:p>
        </p:txBody>
      </p:sp>
      <p:sp>
        <p:nvSpPr>
          <p:cNvPr id="17417" name="Text Box 4"/>
          <p:cNvSpPr txBox="1">
            <a:spLocks noChangeArrowheads="1"/>
          </p:cNvSpPr>
          <p:nvPr/>
        </p:nvSpPr>
        <p:spPr bwMode="auto">
          <a:xfrm>
            <a:off x="3995738" y="3726816"/>
            <a:ext cx="44640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ru-RU" sz="1800" dirty="0" smtClean="0">
                <a:latin typeface="+mn-lt"/>
              </a:rPr>
              <a:t>В 1931 году длины волн, соответствующие </a:t>
            </a:r>
            <a:r>
              <a:rPr lang="en-US" sz="1800" dirty="0" smtClean="0">
                <a:latin typeface="+mn-lt"/>
              </a:rPr>
              <a:t>R,G </a:t>
            </a:r>
            <a:r>
              <a:rPr lang="ru-RU" sz="1800" dirty="0" smtClean="0">
                <a:latin typeface="+mn-lt"/>
              </a:rPr>
              <a:t>и </a:t>
            </a:r>
            <a:r>
              <a:rPr lang="en-US" sz="1800" dirty="0" smtClean="0">
                <a:latin typeface="+mn-lt"/>
              </a:rPr>
              <a:t>B</a:t>
            </a:r>
            <a:r>
              <a:rPr lang="ru-RU" sz="1800" dirty="0" smtClean="0">
                <a:latin typeface="+mn-lt"/>
              </a:rPr>
              <a:t>, определены стандартом </a:t>
            </a:r>
            <a:r>
              <a:rPr lang="en-US" sz="1800" dirty="0" smtClean="0">
                <a:latin typeface="+mn-lt"/>
              </a:rPr>
              <a:t>CIE </a:t>
            </a:r>
            <a:r>
              <a:rPr lang="ru-RU" sz="1800" dirty="0" smtClean="0">
                <a:latin typeface="+mn-lt"/>
              </a:rPr>
              <a:t>(</a:t>
            </a:r>
            <a:r>
              <a:rPr lang="en-US" sz="1800" dirty="0" smtClean="0">
                <a:latin typeface="+mn-lt"/>
              </a:rPr>
              <a:t>Commission International de l</a:t>
            </a:r>
            <a:r>
              <a:rPr lang="ru-RU" sz="1800" dirty="0" smtClean="0">
                <a:latin typeface="+mn-lt"/>
              </a:rPr>
              <a:t>’</a:t>
            </a:r>
            <a:r>
              <a:rPr lang="en-US" sz="1800" dirty="0" err="1" smtClean="0">
                <a:latin typeface="+mn-lt"/>
              </a:rPr>
              <a:t>Eclairage</a:t>
            </a:r>
            <a:r>
              <a:rPr lang="ru-RU" sz="1800" dirty="0" smtClean="0">
                <a:latin typeface="+mn-lt"/>
              </a:rPr>
              <a:t> -</a:t>
            </a:r>
            <a:r>
              <a:rPr lang="en-US" sz="1800" dirty="0" smtClean="0">
                <a:latin typeface="+mn-lt"/>
              </a:rPr>
              <a:t> </a:t>
            </a:r>
            <a:r>
              <a:rPr lang="ru-RU" sz="1800" dirty="0" smtClean="0">
                <a:latin typeface="+mn-lt"/>
              </a:rPr>
              <a:t>Межд. комиссия по стандартам освещенности, МКО):</a:t>
            </a:r>
          </a:p>
        </p:txBody>
      </p:sp>
      <p:graphicFrame>
        <p:nvGraphicFramePr>
          <p:cNvPr id="26634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70097"/>
              </p:ext>
            </p:extLst>
          </p:nvPr>
        </p:nvGraphicFramePr>
        <p:xfrm>
          <a:off x="5522913" y="5534025"/>
          <a:ext cx="1408112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4" name="Уравнение" r:id="rId9" imgW="876240" imgH="685800" progId="Equation.3">
                  <p:embed/>
                </p:oleObj>
              </mc:Choice>
              <mc:Fallback>
                <p:oleObj name="Уравнение" r:id="rId9" imgW="876240" imgH="685800" progId="Equation.3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2913" y="5534025"/>
                        <a:ext cx="1408112" cy="1138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7658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659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7651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808038" y="1121569"/>
            <a:ext cx="7793037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ctr"/>
          <a:lstStyle>
            <a:lvl1pPr algn="ctr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endParaRPr lang="ru-RU" sz="2800" dirty="0" smtClean="0"/>
          </a:p>
        </p:txBody>
      </p:sp>
      <p:sp>
        <p:nvSpPr>
          <p:cNvPr id="23557" name="Прямоугольник 15"/>
          <p:cNvSpPr>
            <a:spLocks noChangeArrowheads="1"/>
          </p:cNvSpPr>
          <p:nvPr/>
        </p:nvSpPr>
        <p:spPr bwMode="auto">
          <a:xfrm>
            <a:off x="827087" y="1135857"/>
            <a:ext cx="7316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Трехмерное цветовое пространство</a:t>
            </a:r>
            <a:endParaRPr lang="ru-RU" sz="2800" b="1" dirty="0">
              <a:latin typeface="+mn-lt"/>
              <a:cs typeface="Arial" charset="0"/>
            </a:endParaRPr>
          </a:p>
        </p:txBody>
      </p:sp>
      <p:pic>
        <p:nvPicPr>
          <p:cNvPr id="27654" name="Рисунок 16" descr="Трехмерное цветовое пространств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3998913"/>
            <a:ext cx="4841875" cy="243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Рисунок 17" descr="r=\frac{R}{R+G+B}, \quad g=\frac{G}{R+G+B}, \quad b=\frac{B}{R+G+B}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44" y="1811337"/>
            <a:ext cx="4902319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Рисунок 18" descr="b=1-r-g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513" y="1905793"/>
            <a:ext cx="1236662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6237" y="2417763"/>
            <a:ext cx="83915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800" dirty="0">
                <a:latin typeface="+mn-lt"/>
              </a:rPr>
              <a:t>Поскольку эти координаты в сумме всегда составляют единицу, а каждая из координат лежит в диапазоне от 0 до 1, то все представленные таким образом точки пространства будут лежать в одной плоскости, причем только в треугольнике, отсекаемом от нее положительным октантом системы координат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8687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688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312738" y="1271588"/>
            <a:ext cx="779145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ctr"/>
          <a:lstStyle>
            <a:lvl1pPr algn="ctr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endParaRPr lang="ru-RU" sz="2400" dirty="0" smtClean="0">
              <a:latin typeface="+mn-lt"/>
            </a:endParaRPr>
          </a:p>
        </p:txBody>
      </p:sp>
      <p:sp>
        <p:nvSpPr>
          <p:cNvPr id="28677" name="Прямоугольник 15"/>
          <p:cNvSpPr>
            <a:spLocks noChangeArrowheads="1"/>
          </p:cNvSpPr>
          <p:nvPr/>
        </p:nvSpPr>
        <p:spPr bwMode="auto">
          <a:xfrm>
            <a:off x="860425" y="1060311"/>
            <a:ext cx="4987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1" dirty="0">
                <a:latin typeface="+mj-lt"/>
                <a:cs typeface="Arial" charset="0"/>
              </a:rPr>
              <a:t>Модели </a:t>
            </a:r>
            <a:r>
              <a:rPr lang="en-US" sz="2800" b="1" dirty="0">
                <a:latin typeface="+mj-lt"/>
                <a:cs typeface="Arial" charset="0"/>
              </a:rPr>
              <a:t>CIE. </a:t>
            </a:r>
            <a:r>
              <a:rPr lang="ru-RU" sz="2800" b="1" dirty="0">
                <a:latin typeface="+mj-lt"/>
                <a:cs typeface="Arial" charset="0"/>
              </a:rPr>
              <a:t>Модель </a:t>
            </a:r>
            <a:r>
              <a:rPr lang="en-US" sz="2800" b="1" dirty="0">
                <a:latin typeface="+mj-lt"/>
                <a:cs typeface="Arial" charset="0"/>
              </a:rPr>
              <a:t>XYZ</a:t>
            </a:r>
            <a:endParaRPr lang="ru-RU" sz="2800" b="1" dirty="0">
              <a:latin typeface="+mj-lt"/>
              <a:cs typeface="Arial" charset="0"/>
            </a:endParaRPr>
          </a:p>
        </p:txBody>
      </p:sp>
      <p:pic>
        <p:nvPicPr>
          <p:cNvPr id="28679" name="Picture 19" descr="CIE_xyz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519" y="3905250"/>
            <a:ext cx="3203281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Rectangle 3"/>
          <p:cNvSpPr txBox="1">
            <a:spLocks noChangeArrowheads="1"/>
          </p:cNvSpPr>
          <p:nvPr/>
        </p:nvSpPr>
        <p:spPr bwMode="auto">
          <a:xfrm>
            <a:off x="463844" y="1714500"/>
            <a:ext cx="8108656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indent="127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sz="1800" dirty="0" smtClean="0">
                <a:latin typeface="+mn-lt"/>
              </a:rPr>
              <a:t>В стандарте </a:t>
            </a:r>
            <a:r>
              <a:rPr lang="en-US" sz="1800" dirty="0" smtClean="0">
                <a:latin typeface="+mn-lt"/>
              </a:rPr>
              <a:t>CIE</a:t>
            </a:r>
            <a:r>
              <a:rPr lang="ru-RU" sz="1800" dirty="0" smtClean="0">
                <a:latin typeface="+mn-lt"/>
              </a:rPr>
              <a:t> в качестве основы были выбраны </a:t>
            </a:r>
            <a:r>
              <a:rPr lang="ru-RU" sz="1800" b="1" dirty="0" smtClean="0">
                <a:latin typeface="+mn-lt"/>
              </a:rPr>
              <a:t>три перенасыщенных цвета</a:t>
            </a:r>
            <a:r>
              <a:rPr lang="ru-RU" sz="1800" dirty="0" smtClean="0">
                <a:latin typeface="+mn-lt"/>
              </a:rPr>
              <a:t> </a:t>
            </a:r>
            <a:r>
              <a:rPr lang="en-US" sz="1800" b="1" dirty="0" smtClean="0">
                <a:latin typeface="+mn-lt"/>
              </a:rPr>
              <a:t>XYZ</a:t>
            </a:r>
            <a:r>
              <a:rPr lang="ru-RU" sz="1800" dirty="0" smtClean="0">
                <a:latin typeface="+mn-lt"/>
              </a:rPr>
              <a:t>, не соответствующих никаким реальным, но все реальные могут быть представлены их комбинациями с положительными коэффициентами. </a:t>
            </a:r>
          </a:p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sz="1800" dirty="0" smtClean="0">
                <a:latin typeface="+mn-lt"/>
              </a:rPr>
              <a:t>Введено понятие «стандартного наблюдателя».</a:t>
            </a:r>
            <a:endParaRPr lang="en-US" sz="1800" dirty="0" smtClean="0">
              <a:latin typeface="+mn-lt"/>
            </a:endParaRPr>
          </a:p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en-US" sz="1800" dirty="0" smtClean="0">
                <a:latin typeface="+mn-lt"/>
              </a:rPr>
              <a:t>Y – </a:t>
            </a:r>
            <a:r>
              <a:rPr lang="ru-RU" sz="1800" dirty="0" smtClean="0">
                <a:latin typeface="+mn-lt"/>
              </a:rPr>
              <a:t>выражает интенсивность света </a:t>
            </a:r>
            <a:r>
              <a:rPr lang="en-US" sz="1800" dirty="0" smtClean="0">
                <a:latin typeface="+mn-lt"/>
              </a:rPr>
              <a:t>[</a:t>
            </a:r>
            <a:r>
              <a:rPr lang="ru-RU" sz="1800" dirty="0" smtClean="0">
                <a:latin typeface="+mn-lt"/>
              </a:rPr>
              <a:t>Вт/м</a:t>
            </a:r>
            <a:r>
              <a:rPr lang="ru-RU" sz="1800" baseline="30000" dirty="0" smtClean="0">
                <a:latin typeface="+mn-lt"/>
              </a:rPr>
              <a:t>2</a:t>
            </a:r>
            <a:r>
              <a:rPr lang="en-US" sz="1800" dirty="0" smtClean="0">
                <a:latin typeface="+mn-lt"/>
              </a:rPr>
              <a:t>]</a:t>
            </a:r>
            <a:r>
              <a:rPr lang="ru-RU" sz="1800" dirty="0" smtClean="0">
                <a:latin typeface="+mn-lt"/>
              </a:rPr>
              <a:t> с учетом спектральной чувствительности глаза стандартного наблюдателя и называется </a:t>
            </a:r>
            <a:r>
              <a:rPr lang="ru-RU" sz="1800" b="1" dirty="0" err="1" smtClean="0">
                <a:latin typeface="+mn-lt"/>
              </a:rPr>
              <a:t>люминантностью</a:t>
            </a:r>
            <a:r>
              <a:rPr lang="ru-RU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(CIE luminance). 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089304"/>
              </p:ext>
            </p:extLst>
          </p:nvPr>
        </p:nvGraphicFramePr>
        <p:xfrm>
          <a:off x="692259" y="4381500"/>
          <a:ext cx="2397016" cy="178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8" name="Формула" r:id="rId6" imgW="1231366" imgH="888614" progId="Equation.3">
                  <p:embed/>
                </p:oleObj>
              </mc:Choice>
              <mc:Fallback>
                <p:oleObj name="Формула" r:id="rId6" imgW="1231366" imgH="888614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259" y="4381500"/>
                        <a:ext cx="2397016" cy="178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8687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688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312738" y="1271588"/>
            <a:ext cx="779145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ctr"/>
          <a:lstStyle>
            <a:lvl1pPr algn="ctr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endParaRPr lang="ru-RU" sz="2400" dirty="0" smtClean="0">
              <a:latin typeface="+mn-lt"/>
            </a:endParaRPr>
          </a:p>
        </p:txBody>
      </p:sp>
      <p:sp>
        <p:nvSpPr>
          <p:cNvPr id="28677" name="Прямоугольник 15"/>
          <p:cNvSpPr>
            <a:spLocks noChangeArrowheads="1"/>
          </p:cNvSpPr>
          <p:nvPr/>
        </p:nvSpPr>
        <p:spPr bwMode="auto">
          <a:xfrm>
            <a:off x="860425" y="1060311"/>
            <a:ext cx="4987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1" dirty="0">
                <a:latin typeface="+mj-lt"/>
                <a:cs typeface="Arial" charset="0"/>
              </a:rPr>
              <a:t>Модели </a:t>
            </a:r>
            <a:r>
              <a:rPr lang="en-US" sz="2800" b="1" dirty="0">
                <a:latin typeface="+mj-lt"/>
                <a:cs typeface="Arial" charset="0"/>
              </a:rPr>
              <a:t>CIE. </a:t>
            </a:r>
            <a:r>
              <a:rPr lang="ru-RU" sz="2800" b="1" dirty="0">
                <a:latin typeface="+mj-lt"/>
                <a:cs typeface="Arial" charset="0"/>
              </a:rPr>
              <a:t>Модель </a:t>
            </a:r>
            <a:r>
              <a:rPr lang="en-US" sz="2800" b="1" dirty="0">
                <a:latin typeface="+mj-lt"/>
                <a:cs typeface="Arial" charset="0"/>
              </a:rPr>
              <a:t>XYZ</a:t>
            </a:r>
            <a:endParaRPr lang="ru-RU" sz="2800" b="1" dirty="0">
              <a:latin typeface="+mj-lt"/>
              <a:cs typeface="Arial" charset="0"/>
            </a:endParaRPr>
          </a:p>
        </p:txBody>
      </p:sp>
      <p:graphicFrame>
        <p:nvGraphicFramePr>
          <p:cNvPr id="28681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674828"/>
              </p:ext>
            </p:extLst>
          </p:nvPr>
        </p:nvGraphicFramePr>
        <p:xfrm>
          <a:off x="695326" y="2821337"/>
          <a:ext cx="1514474" cy="84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4" name="Формула" r:id="rId5" imgW="926698" imgH="393529" progId="Equation.3">
                  <p:embed/>
                </p:oleObj>
              </mc:Choice>
              <mc:Fallback>
                <p:oleObj name="Формула" r:id="rId5" imgW="926698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326" y="2821337"/>
                        <a:ext cx="1514474" cy="84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2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600947"/>
              </p:ext>
            </p:extLst>
          </p:nvPr>
        </p:nvGraphicFramePr>
        <p:xfrm>
          <a:off x="2819727" y="2876550"/>
          <a:ext cx="1527291" cy="751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5" name="Формула" r:id="rId7" imgW="939392" imgH="393529" progId="Equation.3">
                  <p:embed/>
                </p:oleObj>
              </mc:Choice>
              <mc:Fallback>
                <p:oleObj name="Формула" r:id="rId7" imgW="939392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727" y="2876550"/>
                        <a:ext cx="1527291" cy="7517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3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042851"/>
              </p:ext>
            </p:extLst>
          </p:nvPr>
        </p:nvGraphicFramePr>
        <p:xfrm>
          <a:off x="5010151" y="2871225"/>
          <a:ext cx="1383098" cy="7755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6" name="Формула" r:id="rId9" imgW="926698" imgH="393529" progId="Equation.3">
                  <p:embed/>
                </p:oleObj>
              </mc:Choice>
              <mc:Fallback>
                <p:oleObj name="Формула" r:id="rId9" imgW="926698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0151" y="2871225"/>
                        <a:ext cx="1383098" cy="7755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4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456110"/>
              </p:ext>
            </p:extLst>
          </p:nvPr>
        </p:nvGraphicFramePr>
        <p:xfrm>
          <a:off x="6999673" y="3082925"/>
          <a:ext cx="165506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7" name="Формула" r:id="rId11" imgW="787400" imgH="190500" progId="Equation.3">
                  <p:embed/>
                </p:oleObj>
              </mc:Choice>
              <mc:Fallback>
                <p:oleObj name="Формула" r:id="rId11" imgW="787400" imgH="190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9673" y="3082925"/>
                        <a:ext cx="1655065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773498" y="4646613"/>
            <a:ext cx="2305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1400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8686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362452"/>
              </p:ext>
            </p:extLst>
          </p:nvPr>
        </p:nvGraphicFramePr>
        <p:xfrm>
          <a:off x="3496060" y="4236608"/>
          <a:ext cx="2859088" cy="2141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8" name="Формула" r:id="rId13" imgW="1079032" imgH="863225" progId="Equation.3">
                  <p:embed/>
                </p:oleObj>
              </mc:Choice>
              <mc:Fallback>
                <p:oleObj name="Формула" r:id="rId13" imgW="1079032" imgH="86322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6060" y="4236608"/>
                        <a:ext cx="2859088" cy="21419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773498" y="1790611"/>
            <a:ext cx="75894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dirty="0">
                <a:latin typeface="+mn-lt"/>
              </a:rPr>
              <a:t>Введены также нормированные координаты </a:t>
            </a:r>
            <a:r>
              <a:rPr lang="en-US" i="1" dirty="0" err="1">
                <a:latin typeface="+mn-lt"/>
              </a:rPr>
              <a:t>x,y,z</a:t>
            </a:r>
            <a:r>
              <a:rPr lang="en-US" dirty="0">
                <a:latin typeface="+mn-lt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3668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9736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737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9699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0484" name="Прямоугольник 21"/>
          <p:cNvSpPr>
            <a:spLocks noChangeArrowheads="1"/>
          </p:cNvSpPr>
          <p:nvPr/>
        </p:nvSpPr>
        <p:spPr bwMode="auto">
          <a:xfrm>
            <a:off x="776288" y="1024265"/>
            <a:ext cx="50273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atin typeface="+mj-lt"/>
                <a:cs typeface="Arial" charset="0"/>
              </a:rPr>
              <a:t>Цветовая </a:t>
            </a:r>
            <a:r>
              <a:rPr lang="en-US" sz="2800" b="1" dirty="0">
                <a:latin typeface="+mj-lt"/>
                <a:cs typeface="Arial" charset="0"/>
              </a:rPr>
              <a:t>CIE</a:t>
            </a:r>
            <a:r>
              <a:rPr lang="ru-RU" sz="2800" b="1" dirty="0">
                <a:latin typeface="+mj-lt"/>
                <a:cs typeface="Arial" charset="0"/>
              </a:rPr>
              <a:t>-диаграмма</a:t>
            </a:r>
          </a:p>
        </p:txBody>
      </p:sp>
      <p:pic>
        <p:nvPicPr>
          <p:cNvPr id="29701" name="Picture 4" descr="Нажмите, чтобы увеличить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1895475"/>
            <a:ext cx="3883025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Rectangle 3"/>
          <p:cNvSpPr txBox="1">
            <a:spLocks noChangeArrowheads="1"/>
          </p:cNvSpPr>
          <p:nvPr/>
        </p:nvSpPr>
        <p:spPr bwMode="auto">
          <a:xfrm>
            <a:off x="4643438" y="1714500"/>
            <a:ext cx="40941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indent="127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sz="1800" dirty="0" smtClean="0">
                <a:latin typeface="+mn-lt"/>
              </a:rPr>
              <a:t>Комиссия ориентировала треугольник </a:t>
            </a:r>
            <a:r>
              <a:rPr lang="en-US" sz="1800" i="1" dirty="0" err="1" smtClean="0">
                <a:latin typeface="+mn-lt"/>
              </a:rPr>
              <a:t>xy</a:t>
            </a:r>
            <a:r>
              <a:rPr lang="ru-RU" sz="1800" dirty="0" smtClean="0">
                <a:latin typeface="+mn-lt"/>
              </a:rPr>
              <a:t> таким образом, что равные количества перенасыщенных основных цветов </a:t>
            </a:r>
            <a:r>
              <a:rPr lang="en-US" sz="1800" dirty="0" smtClean="0">
                <a:latin typeface="+mn-lt"/>
              </a:rPr>
              <a:t>XYZ</a:t>
            </a:r>
            <a:r>
              <a:rPr lang="ru-RU" sz="1800" dirty="0" smtClean="0">
                <a:latin typeface="+mn-lt"/>
              </a:rPr>
              <a:t> давали в сумме белый.</a:t>
            </a:r>
          </a:p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sz="1800" dirty="0" smtClean="0">
                <a:latin typeface="+mn-lt"/>
              </a:rPr>
              <a:t>Диаграмма представляет собой видимое множество цветов. </a:t>
            </a:r>
          </a:p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sz="1800" dirty="0" smtClean="0">
                <a:latin typeface="+mn-lt"/>
              </a:rPr>
              <a:t>В центре области находится опорный белый цвет - точка равных энергий, с координатами </a:t>
            </a:r>
            <a:r>
              <a:rPr lang="en-US" sz="1800" dirty="0" smtClean="0">
                <a:latin typeface="+mn-lt"/>
              </a:rPr>
              <a:t>x</a:t>
            </a:r>
            <a:r>
              <a:rPr lang="ru-RU" sz="1800" dirty="0" smtClean="0">
                <a:latin typeface="+mn-lt"/>
              </a:rPr>
              <a:t>=</a:t>
            </a:r>
            <a:r>
              <a:rPr lang="en-US" sz="1800" dirty="0" smtClean="0">
                <a:latin typeface="+mn-lt"/>
              </a:rPr>
              <a:t>y</a:t>
            </a:r>
            <a:r>
              <a:rPr lang="ru-RU" sz="1800" dirty="0" smtClean="0">
                <a:latin typeface="+mn-lt"/>
              </a:rPr>
              <a:t>=0.33(3). </a:t>
            </a:r>
          </a:p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sz="1800" dirty="0" smtClean="0">
                <a:latin typeface="+mn-lt"/>
              </a:rPr>
              <a:t>Система (</a:t>
            </a:r>
            <a:r>
              <a:rPr lang="en-US" sz="1800" dirty="0" smtClean="0">
                <a:latin typeface="+mn-lt"/>
              </a:rPr>
              <a:t>x</a:t>
            </a:r>
            <a:r>
              <a:rPr lang="ru-RU" sz="1800" dirty="0" smtClean="0">
                <a:latin typeface="+mn-lt"/>
              </a:rPr>
              <a:t>, </a:t>
            </a:r>
            <a:r>
              <a:rPr lang="en-US" sz="1800" dirty="0" smtClean="0">
                <a:latin typeface="+mn-lt"/>
              </a:rPr>
              <a:t>y</a:t>
            </a:r>
            <a:r>
              <a:rPr lang="ru-RU" sz="1800" dirty="0" smtClean="0">
                <a:latin typeface="+mn-lt"/>
              </a:rPr>
              <a:t>, </a:t>
            </a:r>
            <a:r>
              <a:rPr lang="en-US" sz="1800" dirty="0" smtClean="0">
                <a:latin typeface="+mn-lt"/>
              </a:rPr>
              <a:t>Y</a:t>
            </a:r>
            <a:r>
              <a:rPr lang="ru-RU" sz="1800" dirty="0" smtClean="0">
                <a:latin typeface="+mn-lt"/>
              </a:rPr>
              <a:t>) подчиняется законам Грассмана. Наибольшую площадь занимают цвета с преобладанием зеленого. </a:t>
            </a:r>
          </a:p>
        </p:txBody>
      </p:sp>
    </p:spTree>
    <p:extLst>
      <p:ext uri="{BB962C8B-B14F-4D97-AF65-F5344CB8AC3E}">
        <p14:creationId xmlns:p14="http://schemas.microsoft.com/office/powerpoint/2010/main" val="16053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29736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737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9699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9703" name="Rectangle 38"/>
          <p:cNvSpPr>
            <a:spLocks noChangeArrowheads="1"/>
          </p:cNvSpPr>
          <p:nvPr/>
        </p:nvSpPr>
        <p:spPr bwMode="auto">
          <a:xfrm>
            <a:off x="747712" y="1104900"/>
            <a:ext cx="7984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2800" b="1" dirty="0">
                <a:latin typeface="+mj-lt"/>
              </a:rPr>
              <a:t>Некоторые стандартные источники </a:t>
            </a:r>
            <a:r>
              <a:rPr lang="en-US" sz="2800" b="1" dirty="0" smtClean="0">
                <a:latin typeface="+mj-lt"/>
              </a:rPr>
              <a:t>CIE</a:t>
            </a:r>
            <a:endParaRPr lang="ru-RU" sz="2800" b="1" dirty="0">
              <a:latin typeface="+mj-lt"/>
            </a:endParaRPr>
          </a:p>
        </p:txBody>
      </p:sp>
      <p:graphicFrame>
        <p:nvGraphicFramePr>
          <p:cNvPr id="29" name="Group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457031"/>
              </p:ext>
            </p:extLst>
          </p:nvPr>
        </p:nvGraphicFramePr>
        <p:xfrm>
          <a:off x="453617" y="1905000"/>
          <a:ext cx="7979183" cy="3390900"/>
        </p:xfrm>
        <a:graphic>
          <a:graphicData uri="http://schemas.openxmlformats.org/drawingml/2006/table">
            <a:tbl>
              <a:tblPr/>
              <a:tblGrid>
                <a:gridCol w="3641084"/>
                <a:gridCol w="1931732"/>
                <a:gridCol w="1204843"/>
                <a:gridCol w="1201524"/>
              </a:tblGrid>
              <a:tr h="78708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Название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Температура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x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3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Лампа с вольфрамовой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нитью накаливания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2856К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0.448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0.408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55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Солнечный свет в полдень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5600К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0.349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0.352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14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Полуденное освещение 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при сплошной облачности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6300К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0.310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0.316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24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Опорный белый стандарт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для мониторов и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NTSC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6400К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0.313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0.329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5" marB="45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0727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728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0723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1508" name="Прямоугольник 21"/>
          <p:cNvSpPr>
            <a:spLocks noChangeArrowheads="1"/>
          </p:cNvSpPr>
          <p:nvPr/>
        </p:nvSpPr>
        <p:spPr bwMode="auto">
          <a:xfrm>
            <a:off x="431800" y="1095375"/>
            <a:ext cx="8395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atin typeface="+mj-lt"/>
                <a:cs typeface="Arial" charset="0"/>
              </a:rPr>
              <a:t>Цветовая </a:t>
            </a:r>
            <a:r>
              <a:rPr lang="en-US" sz="2800" b="1" dirty="0">
                <a:latin typeface="+mj-lt"/>
                <a:cs typeface="Arial" charset="0"/>
              </a:rPr>
              <a:t>CIE</a:t>
            </a:r>
            <a:r>
              <a:rPr lang="ru-RU" sz="2800" b="1" dirty="0">
                <a:latin typeface="+mj-lt"/>
                <a:cs typeface="Arial" charset="0"/>
              </a:rPr>
              <a:t>-диаграмма и цветовой охват</a:t>
            </a:r>
          </a:p>
        </p:txBody>
      </p:sp>
      <p:pic>
        <p:nvPicPr>
          <p:cNvPr id="30725" name="Picture 2" descr="img00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185" y="1618595"/>
            <a:ext cx="6340475" cy="4998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0727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728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0723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1508" name="Прямоугольник 21"/>
          <p:cNvSpPr>
            <a:spLocks noChangeArrowheads="1"/>
          </p:cNvSpPr>
          <p:nvPr/>
        </p:nvSpPr>
        <p:spPr bwMode="auto">
          <a:xfrm>
            <a:off x="431800" y="1095375"/>
            <a:ext cx="8395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atin typeface="+mj-lt"/>
                <a:cs typeface="Arial" charset="0"/>
              </a:rPr>
              <a:t>Цветовая </a:t>
            </a:r>
            <a:r>
              <a:rPr lang="en-US" sz="2800" b="1" dirty="0">
                <a:latin typeface="+mj-lt"/>
                <a:cs typeface="Arial" charset="0"/>
              </a:rPr>
              <a:t>CIE</a:t>
            </a:r>
            <a:r>
              <a:rPr lang="ru-RU" sz="2800" b="1" dirty="0">
                <a:latin typeface="+mj-lt"/>
                <a:cs typeface="Arial" charset="0"/>
              </a:rPr>
              <a:t>-диаграмма и цветовой охват</a:t>
            </a:r>
          </a:p>
        </p:txBody>
      </p:sp>
      <p:pic>
        <p:nvPicPr>
          <p:cNvPr id="30726" name="Picture 4" descr="RGB_absolut_spaces_1_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04" y="1932494"/>
            <a:ext cx="4156391" cy="452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295348" y="1826099"/>
            <a:ext cx="4684879" cy="4533758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27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kumimoji="0" lang="ru-RU" sz="1800" dirty="0" smtClean="0"/>
              <a:t>На цветовом графике </a:t>
            </a:r>
            <a:r>
              <a:rPr kumimoji="0" lang="en-US" sz="1800" dirty="0" smtClean="0"/>
              <a:t>CIE</a:t>
            </a:r>
            <a:r>
              <a:rPr kumimoji="0" lang="ru-RU" sz="1800" dirty="0" smtClean="0"/>
              <a:t> удобно демонстрировать цветовой охват различных систем и оборудования: телевидения, типографской печати, фотопленок и т.п. </a:t>
            </a:r>
          </a:p>
          <a:p>
            <a:pPr marL="0" indent="12700" eaLnBrk="1" hangingPunct="1">
              <a:lnSpc>
                <a:spcPct val="80000"/>
              </a:lnSpc>
              <a:buFont typeface="Wingdings" pitchFamily="2" charset="2"/>
              <a:buNone/>
            </a:pPr>
            <a:endParaRPr kumimoji="0" lang="ru-RU" sz="1800" dirty="0" smtClean="0"/>
          </a:p>
          <a:p>
            <a:pPr marL="0" indent="127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kumimoji="0" lang="ru-RU" sz="1800" dirty="0" smtClean="0"/>
              <a:t>Цветовой охват для аддитивных систем - треугольник с вершинами, соответствующими основным цветам </a:t>
            </a:r>
            <a:r>
              <a:rPr kumimoji="0" lang="en-US" sz="1800" dirty="0" smtClean="0"/>
              <a:t>RGB</a:t>
            </a:r>
            <a:r>
              <a:rPr kumimoji="0" lang="ru-RU" sz="1800" dirty="0" smtClean="0"/>
              <a:t>. Цвет, который можно получить в данной цветовой модели лежит внутри треугольника</a:t>
            </a:r>
            <a:r>
              <a:rPr kumimoji="0" lang="en-US" sz="1800" dirty="0" smtClean="0"/>
              <a:t>;</a:t>
            </a:r>
            <a:r>
              <a:rPr kumimoji="0" lang="ru-RU" sz="1800" dirty="0" smtClean="0"/>
              <a:t> цвета, лежащие вне - получить невозможно. </a:t>
            </a:r>
          </a:p>
          <a:p>
            <a:pPr marL="0" indent="12700" eaLnBrk="1" hangingPunct="1">
              <a:lnSpc>
                <a:spcPct val="80000"/>
              </a:lnSpc>
              <a:buFont typeface="Wingdings" pitchFamily="2" charset="2"/>
              <a:buNone/>
            </a:pPr>
            <a:endParaRPr kumimoji="0" lang="ru-RU" sz="1800" dirty="0" smtClean="0"/>
          </a:p>
          <a:p>
            <a:pPr marL="0" indent="127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kumimoji="0" lang="ru-RU" sz="1800" dirty="0" smtClean="0"/>
              <a:t>Для цветной пленки</a:t>
            </a:r>
            <a:r>
              <a:rPr kumimoji="0" lang="en-US" sz="1800" dirty="0" smtClean="0"/>
              <a:t>,</a:t>
            </a:r>
            <a:r>
              <a:rPr kumimoji="0" lang="ru-RU" sz="1800" dirty="0" smtClean="0"/>
              <a:t> охват есть криволинейный треугольник. Причина этого заключается в нелинейном (в данном случае логарифмическом) законе создания цветного изображения с помощью цветной пленки. </a:t>
            </a:r>
          </a:p>
        </p:txBody>
      </p:sp>
    </p:spTree>
    <p:extLst>
      <p:ext uri="{BB962C8B-B14F-4D97-AF65-F5344CB8AC3E}">
        <p14:creationId xmlns:p14="http://schemas.microsoft.com/office/powerpoint/2010/main" val="427076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1756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757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1747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9594" y="1200149"/>
            <a:ext cx="80248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latin typeface="+mn-lt"/>
              </a:rPr>
              <a:t>XYZ </a:t>
            </a:r>
            <a:r>
              <a:rPr lang="ru-RU" sz="2800" b="1" dirty="0">
                <a:latin typeface="+mn-lt"/>
              </a:rPr>
              <a:t>как основа аппаратно-независимого </a:t>
            </a:r>
            <a:br>
              <a:rPr lang="ru-RU" sz="2800" b="1" dirty="0">
                <a:latin typeface="+mn-lt"/>
              </a:rPr>
            </a:br>
            <a:r>
              <a:rPr lang="ru-RU" sz="2800" b="1" dirty="0">
                <a:latin typeface="+mn-lt"/>
              </a:rPr>
              <a:t>преобразования моделей</a:t>
            </a:r>
            <a:endParaRPr lang="ru-RU" sz="2800" b="1" dirty="0">
              <a:latin typeface="+mn-lt"/>
              <a:cs typeface="Arial" pitchFamily="34" charset="0"/>
            </a:endParaRPr>
          </a:p>
        </p:txBody>
      </p:sp>
      <p:sp>
        <p:nvSpPr>
          <p:cNvPr id="22533" name="Rectangle 4"/>
          <p:cNvSpPr txBox="1">
            <a:spLocks noChangeArrowheads="1"/>
          </p:cNvSpPr>
          <p:nvPr/>
        </p:nvSpPr>
        <p:spPr bwMode="auto">
          <a:xfrm>
            <a:off x="550863" y="2176463"/>
            <a:ext cx="7586662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indent="127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sz="2000" dirty="0" smtClean="0">
                <a:latin typeface="+mn-lt"/>
              </a:rPr>
              <a:t>Координаты цветности </a:t>
            </a:r>
            <a:r>
              <a:rPr lang="en-US" sz="2000" dirty="0" smtClean="0">
                <a:latin typeface="+mn-lt"/>
              </a:rPr>
              <a:t>CIE</a:t>
            </a:r>
            <a:r>
              <a:rPr lang="ru-RU" sz="2000" dirty="0" smtClean="0">
                <a:latin typeface="+mn-lt"/>
              </a:rPr>
              <a:t> представляют точный стандарт определения цвета. </a:t>
            </a:r>
            <a:endParaRPr lang="en-US" sz="2000" dirty="0" smtClean="0">
              <a:latin typeface="+mn-lt"/>
            </a:endParaRPr>
          </a:p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sz="2000" dirty="0" smtClean="0">
                <a:latin typeface="+mn-lt"/>
              </a:rPr>
              <a:t>Их необходимо знать для преобразования координат </a:t>
            </a:r>
            <a:r>
              <a:rPr lang="en-US" sz="2000" dirty="0" smtClean="0">
                <a:latin typeface="+mn-lt"/>
              </a:rPr>
              <a:t>CIE</a:t>
            </a:r>
            <a:r>
              <a:rPr lang="ru-RU" sz="2000" dirty="0" smtClean="0">
                <a:latin typeface="+mn-lt"/>
              </a:rPr>
              <a:t> в другие цветовые модели и обратно. </a:t>
            </a:r>
            <a:endParaRPr lang="en-US" sz="2000" dirty="0" smtClean="0">
              <a:latin typeface="+mn-lt"/>
            </a:endParaRPr>
          </a:p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sz="2000" dirty="0" smtClean="0">
                <a:latin typeface="+mn-lt"/>
              </a:rPr>
              <a:t>Например, </a:t>
            </a:r>
            <a:r>
              <a:rPr lang="ru-RU" sz="2000" b="1" dirty="0" smtClean="0">
                <a:latin typeface="+mn-lt"/>
              </a:rPr>
              <a:t>преобразование </a:t>
            </a:r>
            <a:r>
              <a:rPr lang="en-US" sz="2000" b="1" dirty="0" smtClean="0">
                <a:latin typeface="+mn-lt"/>
              </a:rPr>
              <a:t>RGB</a:t>
            </a:r>
            <a:r>
              <a:rPr lang="ru-RU" sz="2000" b="1" dirty="0" smtClean="0">
                <a:latin typeface="+mn-lt"/>
              </a:rPr>
              <a:t> - </a:t>
            </a:r>
            <a:r>
              <a:rPr lang="en-US" sz="2000" b="1" dirty="0" smtClean="0">
                <a:latin typeface="+mn-lt"/>
              </a:rPr>
              <a:t>CIE XYZ</a:t>
            </a:r>
            <a:r>
              <a:rPr lang="ru-RU" sz="2000" dirty="0" smtClean="0">
                <a:latin typeface="+mn-lt"/>
              </a:rPr>
              <a:t> задается следующей формулой:</a:t>
            </a:r>
          </a:p>
        </p:txBody>
      </p:sp>
      <p:graphicFrame>
        <p:nvGraphicFramePr>
          <p:cNvPr id="31750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529736"/>
              </p:ext>
            </p:extLst>
          </p:nvPr>
        </p:nvGraphicFramePr>
        <p:xfrm>
          <a:off x="2493963" y="4256087"/>
          <a:ext cx="2959677" cy="125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8" name="Формула" r:id="rId5" imgW="1727200" imgH="736600" progId="Equation.3">
                  <p:embed/>
                </p:oleObj>
              </mc:Choice>
              <mc:Fallback>
                <p:oleObj name="Формула" r:id="rId5" imgW="1727200" imgH="73660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3963" y="4256087"/>
                        <a:ext cx="2959677" cy="1258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625067" y="5788025"/>
            <a:ext cx="7632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2000" dirty="0" smtClean="0">
                <a:latin typeface="+mn-lt"/>
              </a:rPr>
              <a:t>где                      - цвета для получения координат единичного основного цвета </a:t>
            </a:r>
            <a:r>
              <a:rPr lang="en-US" sz="2000" dirty="0" smtClean="0">
                <a:latin typeface="+mn-lt"/>
              </a:rPr>
              <a:t>R</a:t>
            </a:r>
            <a:r>
              <a:rPr lang="ru-RU" sz="2000" dirty="0" smtClean="0">
                <a:latin typeface="+mn-lt"/>
              </a:rPr>
              <a:t>, аналогично и для </a:t>
            </a:r>
            <a:r>
              <a:rPr lang="en-US" sz="2000" dirty="0" smtClean="0">
                <a:latin typeface="+mn-lt"/>
              </a:rPr>
              <a:t>G</a:t>
            </a:r>
            <a:r>
              <a:rPr lang="ru-RU" sz="2000" dirty="0" smtClean="0">
                <a:latin typeface="+mn-lt"/>
              </a:rPr>
              <a:t> и </a:t>
            </a:r>
            <a:r>
              <a:rPr lang="en-US" sz="2000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. </a:t>
            </a:r>
          </a:p>
        </p:txBody>
      </p:sp>
      <p:graphicFrame>
        <p:nvGraphicFramePr>
          <p:cNvPr id="3175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470382"/>
              </p:ext>
            </p:extLst>
          </p:nvPr>
        </p:nvGraphicFramePr>
        <p:xfrm>
          <a:off x="1375546" y="5792568"/>
          <a:ext cx="1139054" cy="3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9" name="Формула" r:id="rId7" imgW="609336" imgH="203112" progId="Equation.3">
                  <p:embed/>
                </p:oleObj>
              </mc:Choice>
              <mc:Fallback>
                <p:oleObj name="Формула" r:id="rId7" imgW="609336" imgH="203112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5546" y="5792568"/>
                        <a:ext cx="1139054" cy="37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1756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757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1747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9594" y="1200149"/>
            <a:ext cx="80248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latin typeface="+mn-lt"/>
              </a:rPr>
              <a:t>XYZ </a:t>
            </a:r>
            <a:r>
              <a:rPr lang="ru-RU" sz="2800" b="1" dirty="0">
                <a:latin typeface="+mn-lt"/>
              </a:rPr>
              <a:t>как основа аппаратно-независимого </a:t>
            </a:r>
            <a:br>
              <a:rPr lang="ru-RU" sz="2800" b="1" dirty="0">
                <a:latin typeface="+mn-lt"/>
              </a:rPr>
            </a:br>
            <a:r>
              <a:rPr lang="ru-RU" sz="2800" b="1" dirty="0">
                <a:latin typeface="+mn-lt"/>
              </a:rPr>
              <a:t>преобразования моделей</a:t>
            </a:r>
            <a:endParaRPr lang="ru-RU" sz="2800" b="1" dirty="0">
              <a:latin typeface="+mn-lt"/>
              <a:cs typeface="Arial" pitchFamily="34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625067" y="2482850"/>
            <a:ext cx="7632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2000" dirty="0" smtClean="0">
                <a:latin typeface="+mn-lt"/>
              </a:rPr>
              <a:t>Если известны координаты цветности </a:t>
            </a:r>
            <a:r>
              <a:rPr lang="en-US" sz="2000" dirty="0" smtClean="0">
                <a:latin typeface="+mn-lt"/>
              </a:rPr>
              <a:t>CIE </a:t>
            </a:r>
            <a:r>
              <a:rPr lang="en-US" sz="2000" i="1" dirty="0" smtClean="0">
                <a:latin typeface="+mn-lt"/>
              </a:rPr>
              <a:t>x</a:t>
            </a:r>
            <a:r>
              <a:rPr lang="ru-RU" sz="2000" dirty="0" smtClean="0">
                <a:latin typeface="+mn-lt"/>
              </a:rPr>
              <a:t> и </a:t>
            </a:r>
            <a:r>
              <a:rPr lang="en-US" sz="2000" i="1" dirty="0" smtClean="0">
                <a:latin typeface="+mn-lt"/>
              </a:rPr>
              <a:t>y</a:t>
            </a:r>
            <a:r>
              <a:rPr lang="ru-RU" sz="2000" dirty="0" smtClean="0">
                <a:latin typeface="+mn-lt"/>
              </a:rPr>
              <a:t> для основных цветов </a:t>
            </a:r>
            <a:r>
              <a:rPr lang="en-US" sz="2000" dirty="0" smtClean="0">
                <a:latin typeface="+mn-lt"/>
              </a:rPr>
              <a:t>RGB</a:t>
            </a:r>
            <a:r>
              <a:rPr lang="ru-RU" sz="2000" dirty="0" smtClean="0">
                <a:latin typeface="+mn-lt"/>
              </a:rPr>
              <a:t>, то: </a:t>
            </a:r>
          </a:p>
        </p:txBody>
      </p:sp>
      <p:graphicFrame>
        <p:nvGraphicFramePr>
          <p:cNvPr id="31753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128923"/>
              </p:ext>
            </p:extLst>
          </p:nvPr>
        </p:nvGraphicFramePr>
        <p:xfrm>
          <a:off x="1204410" y="3449638"/>
          <a:ext cx="6735180" cy="131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8" name="Формула" r:id="rId5" imgW="3784600" imgH="736600" progId="Equation.3">
                  <p:embed/>
                </p:oleObj>
              </mc:Choice>
              <mc:Fallback>
                <p:oleObj name="Формула" r:id="rId5" imgW="3784600" imgH="736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4410" y="3449638"/>
                        <a:ext cx="6735180" cy="1312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4" name="Text Box 12"/>
          <p:cNvSpPr txBox="1">
            <a:spLocks noChangeArrowheads="1"/>
          </p:cNvSpPr>
          <p:nvPr/>
        </p:nvSpPr>
        <p:spPr bwMode="auto">
          <a:xfrm>
            <a:off x="562338" y="5476875"/>
            <a:ext cx="5762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dirty="0">
                <a:latin typeface="+mn-lt"/>
              </a:rPr>
              <a:t>где</a:t>
            </a:r>
          </a:p>
        </p:txBody>
      </p:sp>
      <p:graphicFrame>
        <p:nvGraphicFramePr>
          <p:cNvPr id="3175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337063"/>
              </p:ext>
            </p:extLst>
          </p:nvPr>
        </p:nvGraphicFramePr>
        <p:xfrm>
          <a:off x="1462088" y="5419725"/>
          <a:ext cx="7013414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9" name="Формула" r:id="rId7" imgW="3505200" imgH="228600" progId="Equation.3">
                  <p:embed/>
                </p:oleObj>
              </mc:Choice>
              <mc:Fallback>
                <p:oleObj name="Формула" r:id="rId7" imgW="35052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2088" y="5419725"/>
                        <a:ext cx="7013414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595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1"/>
          <p:cNvGrpSpPr>
            <a:grpSpLocks/>
          </p:cNvGrpSpPr>
          <p:nvPr/>
        </p:nvGrpSpPr>
        <p:grpSpPr bwMode="auto">
          <a:xfrm>
            <a:off x="246063" y="279400"/>
            <a:ext cx="6402387" cy="622300"/>
            <a:chOff x="245409" y="279520"/>
            <a:chExt cx="6403042" cy="622158"/>
          </a:xfrm>
        </p:grpSpPr>
        <p:pic>
          <p:nvPicPr>
            <p:cNvPr id="9237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38" name="Text Box 13"/>
            <p:cNvSpPr txBox="1">
              <a:spLocks noChangeArrowheads="1"/>
            </p:cNvSpPr>
            <p:nvPr/>
          </p:nvSpPr>
          <p:spPr bwMode="auto">
            <a:xfrm>
              <a:off x="1003501" y="482586"/>
              <a:ext cx="56449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 dirty="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grpSp>
        <p:nvGrpSpPr>
          <p:cNvPr id="9219" name="Group 21"/>
          <p:cNvGrpSpPr>
            <a:grpSpLocks/>
          </p:cNvGrpSpPr>
          <p:nvPr/>
        </p:nvGrpSpPr>
        <p:grpSpPr bwMode="auto">
          <a:xfrm>
            <a:off x="690563" y="2592388"/>
            <a:ext cx="7899400" cy="3073400"/>
            <a:chOff x="370" y="1987"/>
            <a:chExt cx="4976" cy="1936"/>
          </a:xfrm>
        </p:grpSpPr>
        <p:sp>
          <p:nvSpPr>
            <p:cNvPr id="144" name="Rectangle 22"/>
            <p:cNvSpPr>
              <a:spLocks noChangeArrowheads="1"/>
            </p:cNvSpPr>
            <p:nvPr/>
          </p:nvSpPr>
          <p:spPr bwMode="auto">
            <a:xfrm>
              <a:off x="1964" y="2745"/>
              <a:ext cx="1820" cy="407"/>
            </a:xfrm>
            <a:prstGeom prst="rect">
              <a:avLst/>
            </a:prstGeom>
            <a:solidFill>
              <a:srgbClr val="D8ECEC"/>
            </a:solidFill>
            <a:ln w="31750">
              <a:solidFill>
                <a:srgbClr val="009999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dirty="0" err="1">
                  <a:latin typeface="+mn-lt"/>
                </a:rPr>
                <a:t>Обработка</a:t>
              </a:r>
              <a:r>
                <a:rPr lang="ru-RU" sz="1800" dirty="0">
                  <a:latin typeface="+mn-lt"/>
                </a:rPr>
                <a:t> </a:t>
              </a:r>
              <a:r>
                <a:rPr lang="en-US" sz="1800" dirty="0" err="1">
                  <a:latin typeface="+mn-lt"/>
                </a:rPr>
                <a:t>изображений</a:t>
              </a:r>
              <a:r>
                <a:rPr lang="ru-RU" sz="1800" dirty="0">
                  <a:latin typeface="+mn-lt"/>
                </a:rPr>
                <a:t> </a:t>
              </a:r>
            </a:p>
            <a:p>
              <a:pPr algn="ctr">
                <a:defRPr/>
              </a:pPr>
              <a:r>
                <a:rPr lang="en-US" sz="1800" dirty="0">
                  <a:latin typeface="+mn-lt"/>
                </a:rPr>
                <a:t>Image Processing</a:t>
              </a:r>
              <a:r>
                <a:rPr lang="ru-RU" sz="1800" dirty="0">
                  <a:latin typeface="+mn-lt"/>
                </a:rPr>
                <a:t> (</a:t>
              </a:r>
              <a:r>
                <a:rPr lang="en-US" sz="1800" dirty="0">
                  <a:latin typeface="+mn-lt"/>
                </a:rPr>
                <a:t>IP)</a:t>
              </a:r>
            </a:p>
          </p:txBody>
        </p:sp>
        <p:sp>
          <p:nvSpPr>
            <p:cNvPr id="145" name="Rectangle 23"/>
            <p:cNvSpPr>
              <a:spLocks noChangeArrowheads="1"/>
            </p:cNvSpPr>
            <p:nvPr/>
          </p:nvSpPr>
          <p:spPr bwMode="auto">
            <a:xfrm>
              <a:off x="370" y="2074"/>
              <a:ext cx="1032" cy="233"/>
            </a:xfrm>
            <a:prstGeom prst="rect">
              <a:avLst/>
            </a:prstGeom>
            <a:solidFill>
              <a:srgbClr val="ECE1D8"/>
            </a:solidFill>
            <a:ln w="31750" algn="ctr">
              <a:solidFill>
                <a:srgbClr val="AC5546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00" dirty="0" err="1">
                  <a:latin typeface="+mn-lt"/>
                </a:rPr>
                <a:t>Изображение</a:t>
              </a:r>
              <a:endParaRPr lang="en-US" sz="1800" dirty="0">
                <a:latin typeface="+mn-lt"/>
              </a:endParaRPr>
            </a:p>
          </p:txBody>
        </p:sp>
        <p:sp>
          <p:nvSpPr>
            <p:cNvPr id="146" name="Rectangle 24"/>
            <p:cNvSpPr>
              <a:spLocks noChangeArrowheads="1"/>
            </p:cNvSpPr>
            <p:nvPr/>
          </p:nvSpPr>
          <p:spPr bwMode="auto">
            <a:xfrm>
              <a:off x="4284" y="2832"/>
              <a:ext cx="1032" cy="233"/>
            </a:xfrm>
            <a:prstGeom prst="rect">
              <a:avLst/>
            </a:prstGeom>
            <a:solidFill>
              <a:srgbClr val="ECE1D8"/>
            </a:solidFill>
            <a:ln w="31750" algn="ctr">
              <a:solidFill>
                <a:srgbClr val="AC5546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>
                  <a:latin typeface="+mn-lt"/>
                </a:rPr>
                <a:t>Изображение</a:t>
              </a:r>
            </a:p>
          </p:txBody>
        </p:sp>
        <p:sp>
          <p:nvSpPr>
            <p:cNvPr id="147" name="Line 25"/>
            <p:cNvSpPr>
              <a:spLocks noChangeShapeType="1"/>
            </p:cNvSpPr>
            <p:nvPr/>
          </p:nvSpPr>
          <p:spPr bwMode="auto">
            <a:xfrm>
              <a:off x="1461" y="2188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ru-RU" sz="1800">
                <a:latin typeface="+mn-lt"/>
              </a:endParaRPr>
            </a:p>
          </p:txBody>
        </p:sp>
        <p:sp>
          <p:nvSpPr>
            <p:cNvPr id="148" name="Line 26"/>
            <p:cNvSpPr>
              <a:spLocks noChangeShapeType="1"/>
            </p:cNvSpPr>
            <p:nvPr/>
          </p:nvSpPr>
          <p:spPr bwMode="auto">
            <a:xfrm flipV="1">
              <a:off x="3931" y="2190"/>
              <a:ext cx="245" cy="1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ru-RU" sz="1800">
                <a:latin typeface="+mn-lt"/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1975" y="1987"/>
              <a:ext cx="1826" cy="407"/>
            </a:xfrm>
            <a:prstGeom prst="rect">
              <a:avLst/>
            </a:prstGeom>
            <a:solidFill>
              <a:srgbClr val="D8ECEC"/>
            </a:solidFill>
            <a:ln w="31750">
              <a:solidFill>
                <a:srgbClr val="00999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800" dirty="0" err="1">
                  <a:latin typeface="+mn-lt"/>
                </a:rPr>
                <a:t>Компьютерное</a:t>
              </a:r>
              <a:r>
                <a:rPr lang="en-US" sz="1800" dirty="0">
                  <a:latin typeface="+mn-lt"/>
                </a:rPr>
                <a:t> </a:t>
              </a:r>
              <a:r>
                <a:rPr lang="en-US" sz="1800" dirty="0" err="1">
                  <a:latin typeface="+mn-lt"/>
                </a:rPr>
                <a:t>зрение</a:t>
              </a:r>
              <a:r>
                <a:rPr lang="en-US" sz="1800" dirty="0">
                  <a:latin typeface="+mn-lt"/>
                </a:rPr>
                <a:t> </a:t>
              </a:r>
              <a:endParaRPr lang="ru-RU" sz="1800" dirty="0">
                <a:latin typeface="+mn-lt"/>
              </a:endParaRPr>
            </a:p>
            <a:p>
              <a:pPr algn="ctr">
                <a:defRPr/>
              </a:pPr>
              <a:r>
                <a:rPr lang="en-US" sz="1800" dirty="0">
                  <a:latin typeface="+mn-lt"/>
                </a:rPr>
                <a:t>Computer Vision (CV) </a:t>
              </a: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370" y="2832"/>
              <a:ext cx="1032" cy="233"/>
            </a:xfrm>
            <a:prstGeom prst="rect">
              <a:avLst/>
            </a:prstGeom>
            <a:solidFill>
              <a:srgbClr val="ECE1D8"/>
            </a:solidFill>
            <a:ln w="31750" algn="ctr">
              <a:solidFill>
                <a:srgbClr val="AC5546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00" dirty="0" err="1">
                  <a:latin typeface="+mn-lt"/>
                </a:rPr>
                <a:t>Изображение</a:t>
              </a:r>
              <a:endParaRPr lang="en-US" sz="1800" dirty="0">
                <a:latin typeface="+mn-lt"/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4392" y="2089"/>
              <a:ext cx="638" cy="233"/>
            </a:xfrm>
            <a:prstGeom prst="rect">
              <a:avLst/>
            </a:prstGeom>
            <a:solidFill>
              <a:srgbClr val="CCFFCC"/>
            </a:solidFill>
            <a:ln w="31750" algn="ctr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dirty="0" err="1">
                  <a:latin typeface="+mn-lt"/>
                </a:rPr>
                <a:t>Модель</a:t>
              </a:r>
              <a:endParaRPr lang="ru-RU" sz="1800" dirty="0">
                <a:latin typeface="+mn-lt"/>
              </a:endParaRPr>
            </a:p>
          </p:txBody>
        </p:sp>
        <p:sp>
          <p:nvSpPr>
            <p:cNvPr id="152" name="Line 30"/>
            <p:cNvSpPr>
              <a:spLocks noChangeShapeType="1"/>
            </p:cNvSpPr>
            <p:nvPr/>
          </p:nvSpPr>
          <p:spPr bwMode="auto">
            <a:xfrm>
              <a:off x="1461" y="2948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ru-RU" sz="1800">
                <a:latin typeface="+mn-lt"/>
              </a:endParaRPr>
            </a:p>
          </p:txBody>
        </p:sp>
        <p:sp>
          <p:nvSpPr>
            <p:cNvPr id="153" name="Line 31"/>
            <p:cNvSpPr>
              <a:spLocks noChangeShapeType="1"/>
            </p:cNvSpPr>
            <p:nvPr/>
          </p:nvSpPr>
          <p:spPr bwMode="auto">
            <a:xfrm>
              <a:off x="3904" y="2948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ru-RU" sz="1800">
                <a:latin typeface="+mn-lt"/>
              </a:endParaRPr>
            </a:p>
          </p:txBody>
        </p:sp>
        <p:sp>
          <p:nvSpPr>
            <p:cNvPr id="154" name="Rectangle 32"/>
            <p:cNvSpPr>
              <a:spLocks noChangeArrowheads="1"/>
            </p:cNvSpPr>
            <p:nvPr/>
          </p:nvSpPr>
          <p:spPr bwMode="auto">
            <a:xfrm>
              <a:off x="1961" y="3516"/>
              <a:ext cx="1826" cy="407"/>
            </a:xfrm>
            <a:prstGeom prst="rect">
              <a:avLst/>
            </a:prstGeom>
            <a:solidFill>
              <a:srgbClr val="D8ECEC"/>
            </a:solidFill>
            <a:ln w="31750">
              <a:solidFill>
                <a:srgbClr val="00999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800" dirty="0" err="1">
                  <a:latin typeface="+mn-lt"/>
                </a:rPr>
                <a:t>Компьютерная</a:t>
              </a:r>
              <a:r>
                <a:rPr lang="en-US" sz="1800" dirty="0">
                  <a:latin typeface="+mn-lt"/>
                </a:rPr>
                <a:t> </a:t>
              </a:r>
              <a:r>
                <a:rPr lang="en-US" sz="1800" dirty="0" err="1">
                  <a:latin typeface="+mn-lt"/>
                </a:rPr>
                <a:t>графика</a:t>
              </a:r>
              <a:r>
                <a:rPr lang="en-US" sz="1800" dirty="0">
                  <a:latin typeface="+mn-lt"/>
                </a:rPr>
                <a:t> </a:t>
              </a:r>
              <a:endParaRPr lang="ru-RU" sz="1800" dirty="0">
                <a:latin typeface="+mn-lt"/>
              </a:endParaRPr>
            </a:p>
            <a:p>
              <a:pPr algn="ctr">
                <a:defRPr/>
              </a:pPr>
              <a:r>
                <a:rPr lang="en-US" sz="1800" dirty="0">
                  <a:latin typeface="+mn-lt"/>
                </a:rPr>
                <a:t>Computer Graphics (CG)</a:t>
              </a:r>
            </a:p>
          </p:txBody>
        </p:sp>
        <p:sp>
          <p:nvSpPr>
            <p:cNvPr id="155" name="Rectangle 33"/>
            <p:cNvSpPr>
              <a:spLocks noChangeArrowheads="1"/>
            </p:cNvSpPr>
            <p:nvPr/>
          </p:nvSpPr>
          <p:spPr bwMode="auto">
            <a:xfrm>
              <a:off x="567" y="3593"/>
              <a:ext cx="638" cy="233"/>
            </a:xfrm>
            <a:prstGeom prst="rect">
              <a:avLst/>
            </a:prstGeom>
            <a:solidFill>
              <a:srgbClr val="CCFFCC"/>
            </a:solidFill>
            <a:ln w="31750" algn="ctr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dirty="0" err="1">
                  <a:latin typeface="+mn-lt"/>
                </a:rPr>
                <a:t>Модель</a:t>
              </a:r>
              <a:endParaRPr lang="en-US" sz="1800" dirty="0">
                <a:latin typeface="+mn-lt"/>
              </a:endParaRPr>
            </a:p>
          </p:txBody>
        </p:sp>
        <p:sp>
          <p:nvSpPr>
            <p:cNvPr id="156" name="Rectangle 34"/>
            <p:cNvSpPr>
              <a:spLocks noChangeArrowheads="1"/>
            </p:cNvSpPr>
            <p:nvPr/>
          </p:nvSpPr>
          <p:spPr bwMode="auto">
            <a:xfrm>
              <a:off x="4314" y="3603"/>
              <a:ext cx="1032" cy="233"/>
            </a:xfrm>
            <a:prstGeom prst="rect">
              <a:avLst/>
            </a:prstGeom>
            <a:solidFill>
              <a:srgbClr val="ECE1D8"/>
            </a:solidFill>
            <a:ln w="31750" algn="ctr">
              <a:solidFill>
                <a:srgbClr val="AC5546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>
                  <a:latin typeface="+mn-lt"/>
                </a:rPr>
                <a:t>Изображение</a:t>
              </a:r>
            </a:p>
          </p:txBody>
        </p:sp>
        <p:sp>
          <p:nvSpPr>
            <p:cNvPr id="157" name="Line 35"/>
            <p:cNvSpPr>
              <a:spLocks noChangeShapeType="1"/>
            </p:cNvSpPr>
            <p:nvPr/>
          </p:nvSpPr>
          <p:spPr bwMode="auto">
            <a:xfrm>
              <a:off x="1434" y="3710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ru-RU" sz="1800">
                <a:latin typeface="+mn-lt"/>
              </a:endParaRPr>
            </a:p>
          </p:txBody>
        </p:sp>
        <p:sp>
          <p:nvSpPr>
            <p:cNvPr id="158" name="Line 36"/>
            <p:cNvSpPr>
              <a:spLocks noChangeShapeType="1"/>
            </p:cNvSpPr>
            <p:nvPr/>
          </p:nvSpPr>
          <p:spPr bwMode="auto">
            <a:xfrm>
              <a:off x="3931" y="3710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ru-RU" sz="1800">
                <a:latin typeface="+mn-lt"/>
              </a:endParaRPr>
            </a:p>
          </p:txBody>
        </p:sp>
      </p:grpSp>
      <p:sp>
        <p:nvSpPr>
          <p:cNvPr id="175" name="Rectangle 54"/>
          <p:cNvSpPr>
            <a:spLocks noChangeArrowheads="1"/>
          </p:cNvSpPr>
          <p:nvPr/>
        </p:nvSpPr>
        <p:spPr bwMode="auto">
          <a:xfrm>
            <a:off x="2595563" y="2219325"/>
            <a:ext cx="3921125" cy="3819525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ru-RU" sz="1800">
              <a:latin typeface="+mn-lt"/>
            </a:endParaRPr>
          </a:p>
        </p:txBody>
      </p:sp>
      <p:sp>
        <p:nvSpPr>
          <p:cNvPr id="9221" name="Text Box 13"/>
          <p:cNvSpPr txBox="1">
            <a:spLocks noChangeArrowheads="1"/>
          </p:cNvSpPr>
          <p:nvPr/>
        </p:nvSpPr>
        <p:spPr bwMode="auto">
          <a:xfrm>
            <a:off x="522288" y="1068388"/>
            <a:ext cx="80200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+mj-lt"/>
                <a:cs typeface="Arial" charset="0"/>
              </a:rPr>
              <a:t>Обработка изображений на </a:t>
            </a:r>
            <a:r>
              <a:rPr lang="ru-RU" sz="2800" b="1" dirty="0" smtClean="0">
                <a:latin typeface="+mj-lt"/>
                <a:cs typeface="Arial" charset="0"/>
              </a:rPr>
              <a:t>компьютере </a:t>
            </a:r>
            <a:endParaRPr lang="ru-RU" sz="2800" b="1" dirty="0"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17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2783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784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2771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62000" y="1098550"/>
            <a:ext cx="571023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Преобразования </a:t>
            </a:r>
            <a:r>
              <a:rPr lang="en-US" sz="2800" b="1" dirty="0">
                <a:latin typeface="+mn-lt"/>
              </a:rPr>
              <a:t>XYZ - RGB</a:t>
            </a:r>
            <a:endParaRPr lang="ru-RU" sz="2800" b="1" dirty="0">
              <a:latin typeface="+mn-lt"/>
              <a:cs typeface="Arial" pitchFamily="34" charset="0"/>
            </a:endParaRPr>
          </a:p>
        </p:txBody>
      </p:sp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714375" y="1714500"/>
            <a:ext cx="790416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latin typeface="+mn-lt"/>
              </a:rPr>
              <a:t>Матрица преобразования зависит от стандарта, определяющего хроматические координаты </a:t>
            </a:r>
            <a:r>
              <a:rPr lang="en-US" sz="2000" dirty="0" smtClean="0">
                <a:latin typeface="+mn-lt"/>
              </a:rPr>
              <a:t>x, y </a:t>
            </a:r>
            <a:r>
              <a:rPr lang="ru-RU" sz="2000" dirty="0" smtClean="0">
                <a:latin typeface="+mn-lt"/>
              </a:rPr>
              <a:t>для цветов </a:t>
            </a:r>
            <a:r>
              <a:rPr lang="en-US" sz="2000" dirty="0" smtClean="0">
                <a:latin typeface="+mn-lt"/>
              </a:rPr>
              <a:t>r,</a:t>
            </a:r>
            <a:r>
              <a:rPr lang="ru-RU" sz="2000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g,</a:t>
            </a:r>
            <a:r>
              <a:rPr lang="ru-RU" sz="2000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b. </a:t>
            </a:r>
            <a:r>
              <a:rPr lang="ru-RU" sz="2000" dirty="0" smtClean="0">
                <a:latin typeface="+mn-lt"/>
              </a:rPr>
              <a:t>Ниже даны матрицы преобразования для рекомендации </a:t>
            </a:r>
            <a:r>
              <a:rPr lang="en-US" sz="2000" dirty="0" smtClean="0">
                <a:latin typeface="+mn-lt"/>
              </a:rPr>
              <a:t>CIE </a:t>
            </a:r>
            <a:r>
              <a:rPr lang="ru-RU" sz="2000" dirty="0" smtClean="0">
                <a:latin typeface="+mn-lt"/>
              </a:rPr>
              <a:t>709:</a:t>
            </a:r>
          </a:p>
          <a:p>
            <a:pPr eaLnBrk="1" hangingPunct="1">
              <a:defRPr/>
            </a:pPr>
            <a:r>
              <a:rPr lang="ru-RU" sz="2000" dirty="0" smtClean="0">
                <a:latin typeface="+mn-lt"/>
              </a:rPr>
              <a:t>	</a:t>
            </a:r>
            <a:r>
              <a:rPr lang="en-US" sz="2000" dirty="0" smtClean="0">
                <a:latin typeface="+mn-lt"/>
              </a:rPr>
              <a:t>Red	Green	Blue	White</a:t>
            </a:r>
          </a:p>
          <a:p>
            <a:pPr eaLnBrk="1" hangingPunct="1">
              <a:defRPr/>
            </a:pPr>
            <a:r>
              <a:rPr lang="en-US" sz="2000" dirty="0" smtClean="0">
                <a:latin typeface="+mn-lt"/>
              </a:rPr>
              <a:t>x	0.640	0.300	0.150	0.3127</a:t>
            </a:r>
          </a:p>
          <a:p>
            <a:pPr eaLnBrk="1" hangingPunct="1">
              <a:defRPr/>
            </a:pPr>
            <a:r>
              <a:rPr lang="en-US" sz="2000" dirty="0" smtClean="0">
                <a:latin typeface="+mn-lt"/>
              </a:rPr>
              <a:t>y	0.330	0.600	0.060	0.3290			     </a:t>
            </a:r>
            <a:r>
              <a:rPr lang="ru-RU" sz="2000" dirty="0" smtClean="0">
                <a:latin typeface="+mn-lt"/>
              </a:rPr>
              <a:t>   </a:t>
            </a:r>
          </a:p>
        </p:txBody>
      </p:sp>
      <p:graphicFrame>
        <p:nvGraphicFramePr>
          <p:cNvPr id="32774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31198"/>
              </p:ext>
            </p:extLst>
          </p:nvPr>
        </p:nvGraphicFramePr>
        <p:xfrm>
          <a:off x="1903419" y="4257676"/>
          <a:ext cx="5773731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5" name="Формула" r:id="rId5" imgW="3149600" imgH="711200" progId="Equation.3">
                  <p:embed/>
                </p:oleObj>
              </mc:Choice>
              <mc:Fallback>
                <p:oleObj name="Формула" r:id="rId5" imgW="3149600" imgH="711200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3419" y="4257676"/>
                        <a:ext cx="5773731" cy="130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2783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784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2771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62000" y="1098550"/>
            <a:ext cx="571023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Преобразования </a:t>
            </a:r>
            <a:r>
              <a:rPr lang="en-US" sz="2800" b="1" dirty="0">
                <a:latin typeface="+mn-lt"/>
              </a:rPr>
              <a:t>XYZ - RGB</a:t>
            </a:r>
            <a:endParaRPr lang="ru-RU" sz="2800" b="1" dirty="0">
              <a:latin typeface="+mn-lt"/>
              <a:cs typeface="Arial" pitchFamily="34" charset="0"/>
            </a:endParaRPr>
          </a:p>
        </p:txBody>
      </p:sp>
      <p:sp>
        <p:nvSpPr>
          <p:cNvPr id="23559" name="Text Box 8"/>
          <p:cNvSpPr txBox="1">
            <a:spLocks noChangeArrowheads="1"/>
          </p:cNvSpPr>
          <p:nvPr/>
        </p:nvSpPr>
        <p:spPr bwMode="auto">
          <a:xfrm>
            <a:off x="625067" y="2058988"/>
            <a:ext cx="7559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2000" dirty="0" smtClean="0">
                <a:latin typeface="+mn-lt"/>
              </a:rPr>
              <a:t>Если какой-либо цвет не может быть представлен в </a:t>
            </a:r>
            <a:r>
              <a:rPr lang="en-US" sz="2000" dirty="0" smtClean="0">
                <a:latin typeface="+mn-lt"/>
              </a:rPr>
              <a:t>RGB</a:t>
            </a:r>
            <a:r>
              <a:rPr lang="ru-RU" sz="2000" dirty="0" smtClean="0">
                <a:latin typeface="+mn-lt"/>
              </a:rPr>
              <a:t>, то у него хотя бы одна из координат будет меньше </a:t>
            </a:r>
            <a:r>
              <a:rPr lang="en-US" sz="2000" dirty="0" smtClean="0">
                <a:latin typeface="+mn-lt"/>
              </a:rPr>
              <a:t>0 </a:t>
            </a:r>
            <a:r>
              <a:rPr lang="ru-RU" sz="2000" dirty="0" smtClean="0">
                <a:latin typeface="+mn-lt"/>
              </a:rPr>
              <a:t>или больше </a:t>
            </a:r>
            <a:r>
              <a:rPr lang="en-US" sz="2000" dirty="0" smtClean="0">
                <a:latin typeface="+mn-lt"/>
              </a:rPr>
              <a:t>1.</a:t>
            </a:r>
            <a:endParaRPr lang="ru-RU" sz="2000" dirty="0" smtClean="0">
              <a:latin typeface="+mn-lt"/>
            </a:endParaRPr>
          </a:p>
        </p:txBody>
      </p:sp>
      <p:graphicFrame>
        <p:nvGraphicFramePr>
          <p:cNvPr id="327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218924"/>
              </p:ext>
            </p:extLst>
          </p:nvPr>
        </p:nvGraphicFramePr>
        <p:xfrm>
          <a:off x="1117353" y="3696493"/>
          <a:ext cx="5710484" cy="143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Формула" r:id="rId5" imgW="2832100" imgH="711200" progId="Equation.3">
                  <p:embed/>
                </p:oleObj>
              </mc:Choice>
              <mc:Fallback>
                <p:oleObj name="Формула" r:id="rId5" imgW="2832100" imgH="71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353" y="3696493"/>
                        <a:ext cx="5710484" cy="1430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7" name="Text Box 6"/>
          <p:cNvSpPr txBox="1">
            <a:spLocks noChangeArrowheads="1"/>
          </p:cNvSpPr>
          <p:nvPr/>
        </p:nvSpPr>
        <p:spPr bwMode="auto">
          <a:xfrm>
            <a:off x="1004071" y="5570598"/>
            <a:ext cx="2374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en-US" sz="2000" dirty="0">
                <a:latin typeface="Tahoma" pitchFamily="34" charset="0"/>
              </a:rPr>
              <a:t>RGB</a:t>
            </a:r>
            <a:r>
              <a:rPr lang="ru-RU" sz="2000" dirty="0">
                <a:latin typeface="Tahoma" pitchFamily="34" charset="0"/>
              </a:rPr>
              <a:t> в </a:t>
            </a:r>
            <a:r>
              <a:rPr lang="en-US" sz="2000" dirty="0">
                <a:latin typeface="Tahoma" pitchFamily="34" charset="0"/>
              </a:rPr>
              <a:t>XYZ              </a:t>
            </a:r>
            <a:endParaRPr lang="ru-RU" sz="2000" dirty="0">
              <a:latin typeface="Tahoma" pitchFamily="34" charset="0"/>
            </a:endParaRPr>
          </a:p>
        </p:txBody>
      </p:sp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3468279" y="3745705"/>
            <a:ext cx="1322796" cy="1247775"/>
          </a:xfrm>
          <a:prstGeom prst="rect">
            <a:avLst/>
          </a:prstGeom>
          <a:noFill/>
          <a:ln w="28575">
            <a:solidFill>
              <a:srgbClr val="00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2066924" y="3793332"/>
            <a:ext cx="1200151" cy="120014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4979988" y="3745705"/>
            <a:ext cx="1249362" cy="1247775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3713162" y="5554693"/>
            <a:ext cx="37830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en-US" sz="2000" i="1" dirty="0">
                <a:latin typeface="Times New Roman" pitchFamily="18" charset="0"/>
              </a:rPr>
              <a:t>Y</a:t>
            </a:r>
            <a:r>
              <a:rPr lang="en-US" sz="2000" i="1" baseline="-25000" dirty="0">
                <a:latin typeface="Times New Roman" pitchFamily="18" charset="0"/>
              </a:rPr>
              <a:t>CIE</a:t>
            </a:r>
            <a:r>
              <a:rPr lang="en-US" sz="2000" i="1" dirty="0">
                <a:latin typeface="Times New Roman" pitchFamily="18" charset="0"/>
              </a:rPr>
              <a:t> =</a:t>
            </a:r>
            <a:r>
              <a:rPr lang="en-US" sz="2000" dirty="0">
                <a:latin typeface="Times New Roman" pitchFamily="18" charset="0"/>
              </a:rPr>
              <a:t>0.213</a:t>
            </a:r>
            <a:r>
              <a:rPr lang="en-US" sz="2000" i="1" dirty="0">
                <a:latin typeface="Times New Roman" pitchFamily="18" charset="0"/>
              </a:rPr>
              <a:t>R+</a:t>
            </a:r>
            <a:r>
              <a:rPr lang="en-US" sz="2000" dirty="0">
                <a:latin typeface="Times New Roman" pitchFamily="18" charset="0"/>
              </a:rPr>
              <a:t>0.715</a:t>
            </a:r>
            <a:r>
              <a:rPr lang="en-US" sz="2000" i="1" dirty="0">
                <a:latin typeface="Times New Roman" pitchFamily="18" charset="0"/>
              </a:rPr>
              <a:t>G+</a:t>
            </a:r>
            <a:r>
              <a:rPr lang="en-US" sz="2000" dirty="0">
                <a:latin typeface="Times New Roman" pitchFamily="18" charset="0"/>
              </a:rPr>
              <a:t>0.072</a:t>
            </a:r>
            <a:r>
              <a:rPr lang="en-US" sz="2000" i="1" dirty="0">
                <a:latin typeface="Times New Roman" pitchFamily="18" charset="0"/>
              </a:rPr>
              <a:t>B</a:t>
            </a:r>
            <a:endParaRPr lang="ru-RU" sz="2000" i="1" dirty="0">
              <a:latin typeface="Times New Roman" pitchFamily="18" charset="0"/>
            </a:endParaRPr>
          </a:p>
        </p:txBody>
      </p:sp>
      <p:sp>
        <p:nvSpPr>
          <p:cNvPr id="32782" name="AutoShape 14"/>
          <p:cNvSpPr>
            <a:spLocks noChangeArrowheads="1"/>
          </p:cNvSpPr>
          <p:nvPr/>
        </p:nvSpPr>
        <p:spPr bwMode="auto">
          <a:xfrm>
            <a:off x="6858000" y="4333875"/>
            <a:ext cx="287338" cy="71437"/>
          </a:xfrm>
          <a:prstGeom prst="rightArrow">
            <a:avLst>
              <a:gd name="adj1" fmla="val 50000"/>
              <a:gd name="adj2" fmla="val 1005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64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3802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803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3795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76287" y="1162705"/>
            <a:ext cx="571023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Модель </a:t>
            </a:r>
            <a:r>
              <a:rPr lang="en-US" sz="2800" b="1" dirty="0">
                <a:latin typeface="+mn-lt"/>
              </a:rPr>
              <a:t>L*a*b* (Lab)</a:t>
            </a:r>
            <a:endParaRPr lang="ru-RU" sz="2800" b="1" dirty="0">
              <a:latin typeface="+mn-lt"/>
              <a:cs typeface="Arial" pitchFamily="34" charset="0"/>
            </a:endParaRPr>
          </a:p>
        </p:txBody>
      </p:sp>
      <p:sp>
        <p:nvSpPr>
          <p:cNvPr id="24581" name="Text Box 12"/>
          <p:cNvSpPr txBox="1">
            <a:spLocks noChangeArrowheads="1"/>
          </p:cNvSpPr>
          <p:nvPr/>
        </p:nvSpPr>
        <p:spPr bwMode="auto">
          <a:xfrm>
            <a:off x="360363" y="1704975"/>
            <a:ext cx="8355012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latin typeface="+mn-lt"/>
              </a:rPr>
              <a:t>L</a:t>
            </a:r>
            <a:r>
              <a:rPr lang="ru-RU" sz="2000" dirty="0" smtClean="0">
                <a:latin typeface="+mn-lt"/>
              </a:rPr>
              <a:t>*</a:t>
            </a:r>
            <a:r>
              <a:rPr lang="en-US" sz="2000" dirty="0" smtClean="0">
                <a:latin typeface="+mn-lt"/>
              </a:rPr>
              <a:t>a</a:t>
            </a:r>
            <a:r>
              <a:rPr lang="ru-RU" sz="2000" dirty="0" smtClean="0">
                <a:latin typeface="+mn-lt"/>
              </a:rPr>
              <a:t>*</a:t>
            </a:r>
            <a:r>
              <a:rPr lang="en-US" sz="2000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*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– линеаризованная и приведенная модель </a:t>
            </a:r>
            <a:r>
              <a:rPr lang="en-US" sz="2000" dirty="0" smtClean="0">
                <a:latin typeface="+mn-lt"/>
              </a:rPr>
              <a:t>XYZ. </a:t>
            </a:r>
            <a:endParaRPr lang="ru-RU" sz="2000" dirty="0" smtClean="0">
              <a:latin typeface="+mn-lt"/>
            </a:endParaRP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ru-RU" sz="2000" dirty="0" smtClean="0">
                <a:latin typeface="+mn-lt"/>
              </a:rPr>
              <a:t>Ось </a:t>
            </a:r>
            <a:r>
              <a:rPr lang="ru-RU" sz="2000" b="1" dirty="0" smtClean="0">
                <a:latin typeface="+mn-lt"/>
              </a:rPr>
              <a:t> а</a:t>
            </a:r>
            <a:r>
              <a:rPr lang="ru-RU" sz="2000" dirty="0" smtClean="0">
                <a:latin typeface="+mn-lt"/>
              </a:rPr>
              <a:t>  проходит от зеленого (-</a:t>
            </a:r>
            <a:r>
              <a:rPr lang="ru-RU" sz="2000" b="1" dirty="0" smtClean="0">
                <a:latin typeface="+mn-lt"/>
              </a:rPr>
              <a:t>а</a:t>
            </a:r>
            <a:r>
              <a:rPr lang="ru-RU" sz="2000" dirty="0" smtClean="0">
                <a:latin typeface="+mn-lt"/>
              </a:rPr>
              <a:t>) до красного (+</a:t>
            </a:r>
            <a:r>
              <a:rPr lang="ru-RU" sz="2000" b="1" dirty="0" smtClean="0">
                <a:latin typeface="+mn-lt"/>
              </a:rPr>
              <a:t>а</a:t>
            </a:r>
            <a:r>
              <a:rPr lang="ru-RU" sz="2000" dirty="0" smtClean="0">
                <a:latin typeface="+mn-lt"/>
              </a:rPr>
              <a:t>), а ось</a:t>
            </a:r>
            <a:r>
              <a:rPr lang="ru-RU" sz="2000" b="1" dirty="0" smtClean="0">
                <a:latin typeface="+mn-lt"/>
              </a:rPr>
              <a:t> b</a:t>
            </a:r>
            <a:r>
              <a:rPr lang="ru-RU" sz="2000" dirty="0" smtClean="0">
                <a:latin typeface="+mn-lt"/>
              </a:rPr>
              <a:t> - от синего (-</a:t>
            </a:r>
            <a:r>
              <a:rPr lang="ru-RU" sz="2000" b="1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) до желтого (+</a:t>
            </a:r>
            <a:r>
              <a:rPr lang="ru-RU" sz="2000" b="1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). 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ru-RU" sz="2000" dirty="0" smtClean="0">
                <a:latin typeface="+mn-lt"/>
              </a:rPr>
              <a:t>Яркость (</a:t>
            </a:r>
            <a:r>
              <a:rPr lang="ru-RU" sz="2000" b="1" dirty="0" smtClean="0">
                <a:latin typeface="+mn-lt"/>
              </a:rPr>
              <a:t>L</a:t>
            </a:r>
            <a:r>
              <a:rPr lang="ru-RU" sz="2000" dirty="0" smtClean="0">
                <a:latin typeface="+mn-lt"/>
              </a:rPr>
              <a:t>) возрастает снизу вверх вдоль диагонали </a:t>
            </a:r>
            <a:r>
              <a:rPr lang="en-US" sz="2000" dirty="0" smtClean="0">
                <a:latin typeface="+mn-lt"/>
              </a:rPr>
              <a:t>RGB</a:t>
            </a:r>
            <a:r>
              <a:rPr lang="ru-RU" sz="2000" dirty="0" smtClean="0">
                <a:latin typeface="+mn-lt"/>
              </a:rPr>
              <a:t>-куба. 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ru-RU" sz="2000" dirty="0" smtClean="0">
                <a:latin typeface="+mn-lt"/>
              </a:rPr>
              <a:t>В модели CIE L*a*b* яркость (L), цветовой тон и насыщенность (a, b) могут рассматриваться раздельно. 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ru-RU" sz="2000" dirty="0" smtClean="0">
                <a:latin typeface="+mn-lt"/>
              </a:rPr>
              <a:t>В результате цвет изображения можно изменять без изменения самого изображения или его яркости. 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ru-RU" sz="2000" dirty="0" smtClean="0">
                <a:latin typeface="+mn-lt"/>
              </a:rPr>
              <a:t>Поскольку CIE L*a*b* не зависит от устройства, то, при переходе от RGB к CMYK или от CMYK к RGB, полезно во избежание потерь использовать модель CIE L*a*b* в качестве промежуточной.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3802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803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3795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76287" y="1162705"/>
            <a:ext cx="571023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Модель </a:t>
            </a:r>
            <a:r>
              <a:rPr lang="en-US" sz="2800" b="1" dirty="0">
                <a:latin typeface="+mn-lt"/>
              </a:rPr>
              <a:t>L*a*b* (Lab)</a:t>
            </a:r>
            <a:endParaRPr lang="ru-RU" sz="2800" b="1" dirty="0">
              <a:latin typeface="+mn-lt"/>
              <a:cs typeface="Arial" pitchFamily="34" charset="0"/>
            </a:endParaRPr>
          </a:p>
        </p:txBody>
      </p:sp>
      <p:graphicFrame>
        <p:nvGraphicFramePr>
          <p:cNvPr id="33798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089662"/>
              </p:ext>
            </p:extLst>
          </p:nvPr>
        </p:nvGraphicFramePr>
        <p:xfrm>
          <a:off x="776287" y="2668587"/>
          <a:ext cx="4604321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6" name="Формула" r:id="rId5" imgW="2755900" imgH="482600" progId="Equation.3">
                  <p:embed/>
                </p:oleObj>
              </mc:Choice>
              <mc:Fallback>
                <p:oleObj name="Формула" r:id="rId5" imgW="27559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287" y="2668587"/>
                        <a:ext cx="4604321" cy="808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9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027996"/>
              </p:ext>
            </p:extLst>
          </p:nvPr>
        </p:nvGraphicFramePr>
        <p:xfrm>
          <a:off x="1276350" y="4222750"/>
          <a:ext cx="3535636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7" name="Формула" r:id="rId7" imgW="1968500" imgH="482600" progId="Equation.3">
                  <p:embed/>
                </p:oleObj>
              </mc:Choice>
              <mc:Fallback>
                <p:oleObj name="Формула" r:id="rId7" imgW="19685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6350" y="4222750"/>
                        <a:ext cx="3535636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4" name="Text Box 15"/>
          <p:cNvSpPr txBox="1">
            <a:spLocks noChangeArrowheads="1"/>
          </p:cNvSpPr>
          <p:nvPr/>
        </p:nvSpPr>
        <p:spPr bwMode="auto">
          <a:xfrm>
            <a:off x="1276349" y="5448300"/>
            <a:ext cx="50994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latin typeface="+mn-lt"/>
              </a:rPr>
              <a:t> где </a:t>
            </a:r>
            <a:r>
              <a:rPr lang="en-US" sz="2000" i="1" dirty="0" err="1" smtClean="0">
                <a:latin typeface="+mn-lt"/>
              </a:rPr>
              <a:t>X</a:t>
            </a:r>
            <a:r>
              <a:rPr lang="en-US" sz="2000" i="1" baseline="-25000" dirty="0" err="1" smtClean="0">
                <a:latin typeface="+mn-lt"/>
              </a:rPr>
              <a:t>n</a:t>
            </a:r>
            <a:r>
              <a:rPr lang="en-US" sz="2000" i="1" dirty="0" err="1" smtClean="0">
                <a:latin typeface="+mn-lt"/>
              </a:rPr>
              <a:t>,Y</a:t>
            </a:r>
            <a:r>
              <a:rPr lang="en-US" sz="2000" i="1" baseline="-25000" dirty="0" err="1" smtClean="0">
                <a:latin typeface="+mn-lt"/>
              </a:rPr>
              <a:t>n</a:t>
            </a:r>
            <a:r>
              <a:rPr lang="en-US" sz="2000" i="1" dirty="0" err="1" smtClean="0">
                <a:latin typeface="+mn-lt"/>
              </a:rPr>
              <a:t>,Z</a:t>
            </a:r>
            <a:r>
              <a:rPr lang="en-US" sz="2000" i="1" baseline="-25000" dirty="0" err="1" smtClean="0">
                <a:latin typeface="+mn-lt"/>
              </a:rPr>
              <a:t>n</a:t>
            </a:r>
            <a:r>
              <a:rPr lang="en-US" sz="2000" dirty="0" smtClean="0">
                <a:latin typeface="+mn-lt"/>
              </a:rPr>
              <a:t>  </a:t>
            </a:r>
            <a:r>
              <a:rPr lang="ru-RU" sz="2000" dirty="0" smtClean="0">
                <a:latin typeface="+mn-lt"/>
              </a:rPr>
              <a:t>- координаты белого цвета</a:t>
            </a:r>
          </a:p>
        </p:txBody>
      </p:sp>
      <p:pic>
        <p:nvPicPr>
          <p:cNvPr id="33801" name="Picture 18" descr="ncsci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1922462"/>
            <a:ext cx="2300288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79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4823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824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4819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28254" y="1024265"/>
            <a:ext cx="571023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Цветовая модель HSV</a:t>
            </a:r>
            <a:endParaRPr lang="ru-RU" sz="2800" b="1" dirty="0">
              <a:latin typeface="+mn-lt"/>
              <a:cs typeface="Arial" pitchFamily="34" charset="0"/>
            </a:endParaRPr>
          </a:p>
        </p:txBody>
      </p:sp>
      <p:pic>
        <p:nvPicPr>
          <p:cNvPr id="34821" name="Рисунок 11" descr="Цветовая модель HSV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241550"/>
            <a:ext cx="38290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70338" y="1547485"/>
            <a:ext cx="4572000" cy="42780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000" dirty="0">
                <a:latin typeface="+mn-lt"/>
              </a:rPr>
              <a:t>Данная цветовая модель задает цветовое пространство в терминах следующих составных компонент:</a:t>
            </a:r>
          </a:p>
          <a:p>
            <a:pPr lvl="1" algn="just">
              <a:lnSpc>
                <a:spcPct val="80000"/>
              </a:lnSpc>
              <a:defRPr/>
            </a:pPr>
            <a:r>
              <a:rPr lang="en-US" sz="2000" b="1" dirty="0">
                <a:latin typeface="+mn-lt"/>
              </a:rPr>
              <a:t>Hue</a:t>
            </a:r>
            <a:r>
              <a:rPr lang="en-US" sz="2000" dirty="0">
                <a:latin typeface="+mn-lt"/>
              </a:rPr>
              <a:t> </a:t>
            </a:r>
            <a:r>
              <a:rPr lang="ru-RU" sz="2000" dirty="0">
                <a:latin typeface="+mn-lt"/>
              </a:rPr>
              <a:t>– оттенок цвета (красный, синий, зеленый)</a:t>
            </a:r>
          </a:p>
          <a:p>
            <a:pPr lvl="2" algn="just">
              <a:lnSpc>
                <a:spcPct val="80000"/>
              </a:lnSpc>
              <a:defRPr/>
            </a:pPr>
            <a:r>
              <a:rPr lang="ru-RU" sz="2000" dirty="0">
                <a:latin typeface="+mn-lt"/>
              </a:rPr>
              <a:t>Диапазон 0-360</a:t>
            </a:r>
            <a:r>
              <a:rPr lang="en-US" sz="2000" dirty="0">
                <a:latin typeface="+mn-lt"/>
                <a:cs typeface="Tahoma" pitchFamily="34" charset="0"/>
              </a:rPr>
              <a:t>°</a:t>
            </a:r>
            <a:r>
              <a:rPr lang="ru-RU" sz="2000" dirty="0">
                <a:latin typeface="+mn-lt"/>
                <a:cs typeface="Tahoma" pitchFamily="34" charset="0"/>
              </a:rPr>
              <a:t> (0-100% в некоторых реализациях)</a:t>
            </a:r>
          </a:p>
          <a:p>
            <a:pPr lvl="1" algn="just">
              <a:lnSpc>
                <a:spcPct val="80000"/>
              </a:lnSpc>
              <a:defRPr/>
            </a:pPr>
            <a:r>
              <a:rPr lang="en-US" sz="2000" b="1" dirty="0">
                <a:latin typeface="+mn-lt"/>
                <a:cs typeface="Tahoma" pitchFamily="34" charset="0"/>
              </a:rPr>
              <a:t>Saturation</a:t>
            </a:r>
            <a:r>
              <a:rPr lang="en-US" sz="2000" dirty="0">
                <a:latin typeface="+mn-lt"/>
                <a:cs typeface="Tahoma" pitchFamily="34" charset="0"/>
              </a:rPr>
              <a:t> – </a:t>
            </a:r>
            <a:r>
              <a:rPr lang="ru-RU" sz="2000" dirty="0">
                <a:latin typeface="+mn-lt"/>
                <a:cs typeface="Tahoma" pitchFamily="34" charset="0"/>
              </a:rPr>
              <a:t>насыщенность цвета (цветовая чистота)</a:t>
            </a:r>
          </a:p>
          <a:p>
            <a:pPr lvl="2" algn="just">
              <a:lnSpc>
                <a:spcPct val="80000"/>
              </a:lnSpc>
              <a:defRPr/>
            </a:pPr>
            <a:r>
              <a:rPr lang="ru-RU" sz="2000" dirty="0">
                <a:latin typeface="+mn-lt"/>
              </a:rPr>
              <a:t>Диапазон от 0 до 100%. Меньшие значения насыщенности делают цвет серым, в то время как </a:t>
            </a:r>
            <a:r>
              <a:rPr lang="ru-RU" sz="2000" dirty="0" err="1">
                <a:latin typeface="+mn-lt"/>
              </a:rPr>
              <a:t>бОльшие</a:t>
            </a:r>
            <a:r>
              <a:rPr lang="ru-RU" sz="2000" dirty="0">
                <a:latin typeface="+mn-lt"/>
              </a:rPr>
              <a:t> значения – более «цветным»</a:t>
            </a:r>
          </a:p>
          <a:p>
            <a:pPr lvl="1" algn="just">
              <a:lnSpc>
                <a:spcPct val="80000"/>
              </a:lnSpc>
              <a:defRPr/>
            </a:pPr>
            <a:r>
              <a:rPr lang="en-US" sz="2000" b="1" dirty="0">
                <a:latin typeface="+mn-lt"/>
              </a:rPr>
              <a:t>Value</a:t>
            </a:r>
            <a:r>
              <a:rPr lang="en-US" sz="2000" dirty="0">
                <a:latin typeface="+mn-lt"/>
              </a:rPr>
              <a:t> (Brightness) – </a:t>
            </a:r>
            <a:r>
              <a:rPr lang="ru-RU" sz="2000" dirty="0">
                <a:latin typeface="+mn-lt"/>
              </a:rPr>
              <a:t>яркость </a:t>
            </a:r>
            <a:r>
              <a:rPr lang="ru-RU" sz="2000" dirty="0" smtClean="0">
                <a:latin typeface="+mn-lt"/>
              </a:rPr>
              <a:t>цвета</a:t>
            </a:r>
            <a:endParaRPr lang="en-US" sz="2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5854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855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5843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124075" y="1600200"/>
            <a:ext cx="4895850" cy="3657600"/>
            <a:chOff x="1338" y="1008"/>
            <a:chExt cx="3084" cy="2304"/>
          </a:xfrm>
        </p:grpSpPr>
        <p:pic>
          <p:nvPicPr>
            <p:cNvPr id="35852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1008"/>
              <a:ext cx="3072" cy="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3" name="Text Box 11"/>
            <p:cNvSpPr txBox="1">
              <a:spLocks noChangeArrowheads="1"/>
            </p:cNvSpPr>
            <p:nvPr/>
          </p:nvSpPr>
          <p:spPr bwMode="auto">
            <a:xfrm>
              <a:off x="1338" y="1026"/>
              <a:ext cx="308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>
                  <a:latin typeface="Tahoma" pitchFamily="34" charset="0"/>
                  <a:cs typeface="Arial" charset="0"/>
                </a:rPr>
                <a:t>S</a:t>
              </a:r>
              <a:endParaRPr lang="ru-RU" sz="3200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2124075" y="1604963"/>
            <a:ext cx="4895850" cy="3648075"/>
            <a:chOff x="1338" y="1011"/>
            <a:chExt cx="3084" cy="2298"/>
          </a:xfrm>
        </p:grpSpPr>
        <p:pic>
          <p:nvPicPr>
            <p:cNvPr id="35850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1011"/>
              <a:ext cx="3072" cy="2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1" name="Text Box 9"/>
            <p:cNvSpPr txBox="1">
              <a:spLocks noChangeArrowheads="1"/>
            </p:cNvSpPr>
            <p:nvPr/>
          </p:nvSpPr>
          <p:spPr bwMode="auto">
            <a:xfrm>
              <a:off x="1338" y="1026"/>
              <a:ext cx="30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>
                  <a:solidFill>
                    <a:srgbClr val="FFFFFF"/>
                  </a:solidFill>
                  <a:latin typeface="Tahoma" pitchFamily="34" charset="0"/>
                  <a:cs typeface="Arial" charset="0"/>
                </a:rPr>
                <a:t>V</a:t>
              </a:r>
              <a:endParaRPr lang="ru-RU" sz="280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16" name="Group 14"/>
          <p:cNvGrpSpPr>
            <a:grpSpLocks/>
          </p:cNvGrpSpPr>
          <p:nvPr/>
        </p:nvGrpSpPr>
        <p:grpSpPr bwMode="auto">
          <a:xfrm>
            <a:off x="2124075" y="1600200"/>
            <a:ext cx="4895850" cy="3657600"/>
            <a:chOff x="1338" y="1008"/>
            <a:chExt cx="3084" cy="2304"/>
          </a:xfrm>
        </p:grpSpPr>
        <p:pic>
          <p:nvPicPr>
            <p:cNvPr id="35848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1008"/>
              <a:ext cx="3072" cy="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9" name="Text Box 13"/>
            <p:cNvSpPr txBox="1">
              <a:spLocks noChangeArrowheads="1"/>
            </p:cNvSpPr>
            <p:nvPr/>
          </p:nvSpPr>
          <p:spPr bwMode="auto">
            <a:xfrm>
              <a:off x="1338" y="1026"/>
              <a:ext cx="308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>
                  <a:latin typeface="Tahoma" pitchFamily="34" charset="0"/>
                  <a:cs typeface="Arial" charset="0"/>
                </a:rPr>
                <a:t>H</a:t>
              </a:r>
              <a:endParaRPr lang="ru-RU" sz="3200">
                <a:latin typeface="Tahoma" pitchFamily="34" charset="0"/>
                <a:cs typeface="Arial" charset="0"/>
              </a:endParaRPr>
            </a:p>
          </p:txBody>
        </p:sp>
      </p:grp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04963"/>
            <a:ext cx="4876800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3.48128E-6 L 0.23628 -0.2411 " pathEditMode="relative" rAng="0" ptsTypes="AA">
                                      <p:cBhvr>
                                        <p:cTn id="15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-1206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9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3.48128E-6 L -0.2283 -0.2411 " pathEditMode="relative" rAng="0" ptsTypes="AA">
                                      <p:cBhvr>
                                        <p:cTn id="17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-1206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3.48128E-6 L 0 0.23069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3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6871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872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6867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76288" y="1200150"/>
            <a:ext cx="571023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Цветовая модель H</a:t>
            </a:r>
            <a:r>
              <a:rPr lang="en-US" sz="2800" b="1" dirty="0">
                <a:latin typeface="+mn-lt"/>
              </a:rPr>
              <a:t>L</a:t>
            </a:r>
            <a:r>
              <a:rPr lang="ru-RU" sz="2800" b="1" dirty="0">
                <a:latin typeface="+mn-lt"/>
              </a:rPr>
              <a:t>S</a:t>
            </a:r>
            <a:endParaRPr lang="ru-RU" sz="2800" b="1" dirty="0">
              <a:latin typeface="+mn-lt"/>
              <a:cs typeface="Arial" pitchFamily="34" charset="0"/>
            </a:endParaRPr>
          </a:p>
        </p:txBody>
      </p:sp>
      <p:pic>
        <p:nvPicPr>
          <p:cNvPr id="36869" name="Рисунок 8" descr="Цветовая модель HLS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" y="1927225"/>
            <a:ext cx="3641725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05350" y="2352675"/>
            <a:ext cx="39243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800" dirty="0">
                <a:latin typeface="+mn-lt"/>
              </a:rPr>
              <a:t>Данная цветовая модель задает цветовое пространство с терминах следующих компонент:</a:t>
            </a:r>
          </a:p>
          <a:p>
            <a:pPr lvl="1">
              <a:defRPr/>
            </a:pPr>
            <a:r>
              <a:rPr lang="en-US" sz="1800" b="1" dirty="0">
                <a:latin typeface="+mn-lt"/>
              </a:rPr>
              <a:t>Hue</a:t>
            </a:r>
            <a:r>
              <a:rPr lang="en-US" sz="1800" dirty="0">
                <a:latin typeface="+mn-lt"/>
              </a:rPr>
              <a:t> – </a:t>
            </a:r>
            <a:r>
              <a:rPr lang="ru-RU" sz="1800" dirty="0">
                <a:latin typeface="+mn-lt"/>
              </a:rPr>
              <a:t>цветность</a:t>
            </a:r>
          </a:p>
          <a:p>
            <a:pPr lvl="1">
              <a:defRPr/>
            </a:pPr>
            <a:r>
              <a:rPr lang="en-US" sz="1800" b="1" dirty="0">
                <a:latin typeface="+mn-lt"/>
              </a:rPr>
              <a:t>Saturation</a:t>
            </a:r>
            <a:r>
              <a:rPr lang="en-US" sz="1800" dirty="0">
                <a:latin typeface="+mn-lt"/>
              </a:rPr>
              <a:t> – </a:t>
            </a:r>
            <a:r>
              <a:rPr lang="ru-RU" sz="1800" dirty="0">
                <a:latin typeface="+mn-lt"/>
              </a:rPr>
              <a:t>насыщенность</a:t>
            </a:r>
          </a:p>
          <a:p>
            <a:pPr lvl="1">
              <a:defRPr/>
            </a:pPr>
            <a:r>
              <a:rPr lang="en-US" sz="1800" b="1" dirty="0">
                <a:latin typeface="+mn-lt"/>
              </a:rPr>
              <a:t>Lightness</a:t>
            </a:r>
            <a:r>
              <a:rPr lang="en-US" sz="1800" dirty="0">
                <a:latin typeface="+mn-lt"/>
              </a:rPr>
              <a:t> (Luminosity, Luminance, Intensity) - </a:t>
            </a:r>
            <a:r>
              <a:rPr lang="ru-RU" sz="1800" dirty="0">
                <a:latin typeface="+mn-lt"/>
              </a:rPr>
              <a:t>освещенность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7902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903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7891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grpSp>
        <p:nvGrpSpPr>
          <p:cNvPr id="10" name="Group 13"/>
          <p:cNvGrpSpPr>
            <a:grpSpLocks/>
          </p:cNvGrpSpPr>
          <p:nvPr/>
        </p:nvGrpSpPr>
        <p:grpSpPr bwMode="auto">
          <a:xfrm>
            <a:off x="2627313" y="1989138"/>
            <a:ext cx="3854450" cy="2859087"/>
            <a:chOff x="1655" y="1253"/>
            <a:chExt cx="2428" cy="1801"/>
          </a:xfrm>
        </p:grpSpPr>
        <p:pic>
          <p:nvPicPr>
            <p:cNvPr id="37900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7" y="1266"/>
              <a:ext cx="2406" cy="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1" name="Text Box 12"/>
            <p:cNvSpPr txBox="1">
              <a:spLocks noChangeArrowheads="1"/>
            </p:cNvSpPr>
            <p:nvPr/>
          </p:nvSpPr>
          <p:spPr bwMode="auto">
            <a:xfrm>
              <a:off x="1655" y="1253"/>
              <a:ext cx="240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en-US" sz="3200">
                  <a:latin typeface="Tahoma" pitchFamily="34" charset="0"/>
                  <a:cs typeface="Arial" charset="0"/>
                </a:rPr>
                <a:t>S</a:t>
              </a:r>
              <a:endParaRPr lang="ru-RU" sz="3200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13" name="Group 7"/>
          <p:cNvGrpSpPr>
            <a:grpSpLocks/>
          </p:cNvGrpSpPr>
          <p:nvPr/>
        </p:nvGrpSpPr>
        <p:grpSpPr bwMode="auto">
          <a:xfrm>
            <a:off x="2662238" y="2005013"/>
            <a:ext cx="3819525" cy="2847975"/>
            <a:chOff x="1677" y="1263"/>
            <a:chExt cx="2406" cy="1794"/>
          </a:xfrm>
        </p:grpSpPr>
        <p:pic>
          <p:nvPicPr>
            <p:cNvPr id="37898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7" y="1263"/>
              <a:ext cx="2406" cy="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9" name="Text Box 6"/>
            <p:cNvSpPr txBox="1">
              <a:spLocks noChangeArrowheads="1"/>
            </p:cNvSpPr>
            <p:nvPr/>
          </p:nvSpPr>
          <p:spPr bwMode="auto">
            <a:xfrm>
              <a:off x="1701" y="1298"/>
              <a:ext cx="235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>
                  <a:solidFill>
                    <a:srgbClr val="FFFFFF"/>
                  </a:solidFill>
                  <a:latin typeface="Tahoma" pitchFamily="34" charset="0"/>
                  <a:cs typeface="Arial" charset="0"/>
                </a:rPr>
                <a:t>H</a:t>
              </a:r>
              <a:endParaRPr lang="ru-RU" sz="320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16" name="Group 16"/>
          <p:cNvGrpSpPr>
            <a:grpSpLocks/>
          </p:cNvGrpSpPr>
          <p:nvPr/>
        </p:nvGrpSpPr>
        <p:grpSpPr bwMode="auto">
          <a:xfrm>
            <a:off x="2627313" y="1989138"/>
            <a:ext cx="3854450" cy="2854325"/>
            <a:chOff x="1655" y="1253"/>
            <a:chExt cx="2428" cy="1798"/>
          </a:xfrm>
        </p:grpSpPr>
        <p:pic>
          <p:nvPicPr>
            <p:cNvPr id="37896" name="Picture 1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7" y="1269"/>
              <a:ext cx="2406" cy="1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7" name="Text Box 15"/>
            <p:cNvSpPr txBox="1">
              <a:spLocks noChangeArrowheads="1"/>
            </p:cNvSpPr>
            <p:nvPr/>
          </p:nvSpPr>
          <p:spPr bwMode="auto">
            <a:xfrm>
              <a:off x="1655" y="1253"/>
              <a:ext cx="240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en-US" sz="3200">
                  <a:solidFill>
                    <a:srgbClr val="FFFFFF"/>
                  </a:solidFill>
                  <a:latin typeface="Tahoma" pitchFamily="34" charset="0"/>
                  <a:cs typeface="Arial" charset="0"/>
                </a:rPr>
                <a:t>L</a:t>
              </a:r>
              <a:endParaRPr lang="ru-RU" sz="320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</p:grp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238" y="2000250"/>
            <a:ext cx="38195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3.48128E-6 L -0.29132 -0.29358 " pathEditMode="relative" rAng="0" ptsTypes="AA">
                                      <p:cBhvr>
                                        <p:cTn id="15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6" y="-1467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7 1.60425E-6 L 0.29323 -0.29196 " pathEditMode="relative" rAng="0" ptsTypes="AA">
                                      <p:cBhvr>
                                        <p:cTn id="17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53" y="-1460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7 2.76468E-6 L 0.00191 0.29542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477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8918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919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8915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76286" y="1167140"/>
            <a:ext cx="68532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Сравнение моделей </a:t>
            </a:r>
            <a:r>
              <a:rPr lang="en-US" sz="2800" b="1" dirty="0">
                <a:latin typeface="+mn-lt"/>
              </a:rPr>
              <a:t>HSL </a:t>
            </a:r>
            <a:r>
              <a:rPr lang="ru-RU" sz="2800" b="1" dirty="0">
                <a:latin typeface="+mn-lt"/>
              </a:rPr>
              <a:t>и </a:t>
            </a:r>
            <a:r>
              <a:rPr lang="en-US" sz="2800" b="1" dirty="0">
                <a:latin typeface="+mn-lt"/>
              </a:rPr>
              <a:t>HSV</a:t>
            </a:r>
            <a:endParaRPr lang="ru-RU" sz="2800" b="1" dirty="0">
              <a:latin typeface="+mn-lt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4817" y="2084388"/>
            <a:ext cx="80891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>
                <a:latin typeface="+mn-lt"/>
              </a:rPr>
              <a:t>Модель </a:t>
            </a:r>
            <a:r>
              <a:rPr lang="en-US" dirty="0">
                <a:latin typeface="+mn-lt"/>
              </a:rPr>
              <a:t>HSL</a:t>
            </a:r>
            <a:r>
              <a:rPr lang="ru-RU" dirty="0">
                <a:latin typeface="+mn-lt"/>
              </a:rPr>
              <a:t> более интуитивно отражает понятие насыщенности и освещенности</a:t>
            </a:r>
          </a:p>
          <a:p>
            <a:pPr marL="742950" lvl="1" indent="-285750" algn="just"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Насыщенность в модели </a:t>
            </a:r>
            <a:r>
              <a:rPr lang="en-US" dirty="0">
                <a:latin typeface="+mn-lt"/>
              </a:rPr>
              <a:t>HSL </a:t>
            </a:r>
            <a:r>
              <a:rPr lang="ru-RU" dirty="0">
                <a:latin typeface="+mn-lt"/>
              </a:rPr>
              <a:t>всегда изменяется от полностью насыщенного цвета к эквивалентному серому цвету, в то время как в модели </a:t>
            </a:r>
            <a:r>
              <a:rPr lang="en-US" dirty="0">
                <a:latin typeface="+mn-lt"/>
              </a:rPr>
              <a:t>HSV </a:t>
            </a:r>
            <a:r>
              <a:rPr lang="ru-RU" dirty="0">
                <a:latin typeface="+mn-lt"/>
              </a:rPr>
              <a:t>при </a:t>
            </a:r>
            <a:r>
              <a:rPr lang="en-US" dirty="0">
                <a:latin typeface="+mn-lt"/>
              </a:rPr>
              <a:t>V=</a:t>
            </a:r>
            <a:r>
              <a:rPr lang="ru-RU" dirty="0">
                <a:latin typeface="+mn-lt"/>
              </a:rPr>
              <a:t>1 полностью насыщенный цвет переходит к белому</a:t>
            </a:r>
          </a:p>
          <a:p>
            <a:pPr marL="742950" lvl="1" indent="-285750" algn="just"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Освещенность в</a:t>
            </a:r>
            <a:r>
              <a:rPr lang="en-US" dirty="0">
                <a:latin typeface="+mn-lt"/>
              </a:rPr>
              <a:t> </a:t>
            </a:r>
            <a:r>
              <a:rPr lang="ru-RU" dirty="0">
                <a:latin typeface="+mn-lt"/>
              </a:rPr>
              <a:t>модели </a:t>
            </a:r>
            <a:r>
              <a:rPr lang="en-US" dirty="0">
                <a:latin typeface="+mn-lt"/>
              </a:rPr>
              <a:t>HSL</a:t>
            </a:r>
            <a:r>
              <a:rPr lang="ru-RU" dirty="0">
                <a:latin typeface="+mn-lt"/>
              </a:rPr>
              <a:t> изменяется от черного через выбранное значение цветности – к белому, а в модели </a:t>
            </a:r>
            <a:r>
              <a:rPr lang="en-US" dirty="0">
                <a:latin typeface="+mn-lt"/>
              </a:rPr>
              <a:t>HSV – </a:t>
            </a:r>
            <a:r>
              <a:rPr lang="ru-RU" dirty="0">
                <a:latin typeface="+mn-lt"/>
              </a:rPr>
              <a:t>проходит лишь половину пути – от черного к выбранному цветному.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39942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943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39939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76288" y="1167140"/>
            <a:ext cx="571023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Другие цветовые модели</a:t>
            </a:r>
            <a:endParaRPr lang="ru-RU" sz="2800" b="1" dirty="0">
              <a:latin typeface="+mn-lt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6286" y="1703993"/>
            <a:ext cx="7958137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>
                <a:latin typeface="+mn-lt"/>
              </a:rPr>
              <a:t>При передаче телевизионных аналоговых сигналов используются следующие цветовые модели: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>
                <a:latin typeface="+mn-lt"/>
              </a:rPr>
              <a:t>YUV (</a:t>
            </a:r>
            <a:r>
              <a:rPr lang="ru-RU" dirty="0">
                <a:latin typeface="+mn-lt"/>
              </a:rPr>
              <a:t>используется в телевизионном сигнале </a:t>
            </a:r>
            <a:r>
              <a:rPr lang="en-US" dirty="0">
                <a:latin typeface="+mn-lt"/>
              </a:rPr>
              <a:t>PAL</a:t>
            </a:r>
            <a:r>
              <a:rPr lang="ru-RU" dirty="0">
                <a:latin typeface="+mn-lt"/>
              </a:rPr>
              <a:t>)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>
                <a:latin typeface="+mn-lt"/>
              </a:rPr>
              <a:t>YDbDr</a:t>
            </a:r>
            <a:r>
              <a:rPr lang="en-US" dirty="0">
                <a:latin typeface="+mn-lt"/>
              </a:rPr>
              <a:t> (</a:t>
            </a:r>
            <a:r>
              <a:rPr lang="ru-RU" dirty="0">
                <a:latin typeface="+mn-lt"/>
              </a:rPr>
              <a:t>используется при передаче </a:t>
            </a:r>
            <a:r>
              <a:rPr lang="en-US" dirty="0">
                <a:latin typeface="+mn-lt"/>
              </a:rPr>
              <a:t>SECAM</a:t>
            </a:r>
            <a:r>
              <a:rPr lang="ru-RU" dirty="0">
                <a:latin typeface="+mn-lt"/>
              </a:rPr>
              <a:t>-сигнала</a:t>
            </a:r>
            <a:r>
              <a:rPr lang="en-US" dirty="0">
                <a:latin typeface="+mn-lt"/>
              </a:rPr>
              <a:t>)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>
                <a:latin typeface="+mn-lt"/>
              </a:rPr>
              <a:t>YIQ (NTSC-</a:t>
            </a:r>
            <a:r>
              <a:rPr lang="ru-RU" dirty="0">
                <a:latin typeface="+mn-lt"/>
              </a:rPr>
              <a:t>сигнал)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>
                <a:latin typeface="+mn-lt"/>
              </a:rPr>
              <a:t>В этих моделях </a:t>
            </a:r>
            <a:r>
              <a:rPr lang="en-US" dirty="0">
                <a:latin typeface="+mn-lt"/>
              </a:rPr>
              <a:t>Y</a:t>
            </a:r>
            <a:r>
              <a:rPr lang="ru-RU" dirty="0">
                <a:latin typeface="+mn-lt"/>
              </a:rPr>
              <a:t>-составляющая несет яркостную составляющую изображения, а остальные – информацию о цвете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>
                <a:latin typeface="+mn-lt"/>
              </a:rPr>
              <a:t>Этот подход позволил перейти на передачу цветного телевизионного сигнала, сохранив совместимость с черно-белым телевидением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11287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288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711200" y="1012825"/>
            <a:ext cx="7836118" cy="9398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eaLnBrk="1" hangingPunct="1">
              <a:defRPr/>
            </a:pPr>
            <a:r>
              <a:rPr lang="ru-RU" sz="2800" b="1" cap="none" dirty="0" smtClean="0">
                <a:solidFill>
                  <a:schemeClr val="tx1"/>
                </a:solidFill>
              </a:rPr>
              <a:t>Обработка изображений </a:t>
            </a:r>
          </a:p>
          <a:p>
            <a:pPr eaLnBrk="1" hangingPunct="1">
              <a:defRPr/>
            </a:pPr>
            <a:r>
              <a:rPr lang="ru-RU" sz="2800" b="1" cap="none" dirty="0" err="1" smtClean="0">
                <a:solidFill>
                  <a:schemeClr val="tx1"/>
                </a:solidFill>
              </a:rPr>
              <a:t>Image</a:t>
            </a:r>
            <a:r>
              <a:rPr lang="ru-RU" sz="2800" b="1" cap="none" dirty="0" smtClean="0">
                <a:solidFill>
                  <a:schemeClr val="tx1"/>
                </a:solidFill>
              </a:rPr>
              <a:t> </a:t>
            </a:r>
            <a:r>
              <a:rPr lang="ru-RU" sz="2800" b="1" cap="none" dirty="0" err="1" smtClean="0">
                <a:solidFill>
                  <a:schemeClr val="tx1"/>
                </a:solidFill>
              </a:rPr>
              <a:t>Processing</a:t>
            </a:r>
            <a:endParaRPr lang="en-US" sz="2800" b="1" cap="none" dirty="0" smtClean="0">
              <a:solidFill>
                <a:schemeClr val="tx1"/>
              </a:solidFill>
            </a:endParaRPr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531622" y="2507761"/>
            <a:ext cx="8015696" cy="3635863"/>
            <a:chOff x="68" y="1428"/>
            <a:chExt cx="5534" cy="2064"/>
          </a:xfrm>
        </p:grpSpPr>
        <p:grpSp>
          <p:nvGrpSpPr>
            <p:cNvPr id="11269" name="Group 5"/>
            <p:cNvGrpSpPr>
              <a:grpSpLocks/>
            </p:cNvGrpSpPr>
            <p:nvPr/>
          </p:nvGrpSpPr>
          <p:grpSpPr bwMode="auto">
            <a:xfrm>
              <a:off x="217" y="1428"/>
              <a:ext cx="5277" cy="429"/>
              <a:chOff x="217" y="1525"/>
              <a:chExt cx="5277" cy="429"/>
            </a:xfrm>
          </p:grpSpPr>
          <p:sp>
            <p:nvSpPr>
              <p:cNvPr id="11282" name="Rectangle 6"/>
              <p:cNvSpPr>
                <a:spLocks noChangeArrowheads="1"/>
              </p:cNvSpPr>
              <p:nvPr/>
            </p:nvSpPr>
            <p:spPr bwMode="auto">
              <a:xfrm>
                <a:off x="1886" y="1525"/>
                <a:ext cx="1917" cy="429"/>
              </a:xfrm>
              <a:prstGeom prst="rect">
                <a:avLst/>
              </a:prstGeom>
              <a:solidFill>
                <a:srgbClr val="D8ECEC"/>
              </a:solidFill>
              <a:ln w="31750">
                <a:solidFill>
                  <a:srgbClr val="009999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800" dirty="0" err="1">
                    <a:latin typeface="Arial" charset="0"/>
                    <a:cs typeface="Arial" charset="0"/>
                  </a:rPr>
                  <a:t>Обработка</a:t>
                </a:r>
                <a:r>
                  <a:rPr lang="ru-RU" sz="1800" dirty="0">
                    <a:latin typeface="Arial" charset="0"/>
                    <a:cs typeface="Arial" charset="0"/>
                  </a:rPr>
                  <a:t> </a:t>
                </a:r>
                <a:r>
                  <a:rPr lang="en-US" sz="1800" dirty="0" err="1">
                    <a:latin typeface="Arial" charset="0"/>
                    <a:cs typeface="Arial" charset="0"/>
                  </a:rPr>
                  <a:t>изображений</a:t>
                </a:r>
                <a:r>
                  <a:rPr lang="ru-RU" sz="1800" dirty="0">
                    <a:latin typeface="Arial" charset="0"/>
                    <a:cs typeface="Arial" charset="0"/>
                  </a:rPr>
                  <a:t> </a:t>
                </a:r>
              </a:p>
              <a:p>
                <a:pPr algn="ctr"/>
                <a:r>
                  <a:rPr lang="en-US" sz="1800" dirty="0">
                    <a:latin typeface="Arial" charset="0"/>
                    <a:cs typeface="Arial" charset="0"/>
                  </a:rPr>
                  <a:t>Image Processing</a:t>
                </a:r>
              </a:p>
            </p:txBody>
          </p:sp>
          <p:sp>
            <p:nvSpPr>
              <p:cNvPr id="11283" name="Rectangle 7"/>
              <p:cNvSpPr>
                <a:spLocks noChangeArrowheads="1"/>
              </p:cNvSpPr>
              <p:nvPr/>
            </p:nvSpPr>
            <p:spPr bwMode="auto">
              <a:xfrm>
                <a:off x="217" y="1661"/>
                <a:ext cx="1087" cy="245"/>
              </a:xfrm>
              <a:prstGeom prst="rect">
                <a:avLst/>
              </a:prstGeom>
              <a:solidFill>
                <a:srgbClr val="ECE1D8"/>
              </a:solidFill>
              <a:ln w="31750" algn="ctr">
                <a:solidFill>
                  <a:srgbClr val="AC5546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800">
                    <a:latin typeface="Arial" charset="0"/>
                    <a:cs typeface="Arial" charset="0"/>
                  </a:rPr>
                  <a:t>Изображение</a:t>
                </a:r>
              </a:p>
            </p:txBody>
          </p:sp>
          <p:sp>
            <p:nvSpPr>
              <p:cNvPr id="11284" name="Rectangle 8"/>
              <p:cNvSpPr>
                <a:spLocks noChangeArrowheads="1"/>
              </p:cNvSpPr>
              <p:nvPr/>
            </p:nvSpPr>
            <p:spPr bwMode="auto">
              <a:xfrm>
                <a:off x="4407" y="1661"/>
                <a:ext cx="1087" cy="245"/>
              </a:xfrm>
              <a:prstGeom prst="rect">
                <a:avLst/>
              </a:prstGeom>
              <a:solidFill>
                <a:srgbClr val="ECE1D8"/>
              </a:solidFill>
              <a:ln w="31750" algn="ctr">
                <a:solidFill>
                  <a:srgbClr val="AC5546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800">
                    <a:latin typeface="Arial" charset="0"/>
                    <a:cs typeface="Arial" charset="0"/>
                  </a:rPr>
                  <a:t>Изображение</a:t>
                </a:r>
              </a:p>
            </p:txBody>
          </p:sp>
          <p:sp>
            <p:nvSpPr>
              <p:cNvPr id="11285" name="Line 9"/>
              <p:cNvSpPr>
                <a:spLocks noChangeShapeType="1"/>
              </p:cNvSpPr>
              <p:nvPr/>
            </p:nvSpPr>
            <p:spPr bwMode="auto">
              <a:xfrm>
                <a:off x="1407" y="1797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AC5546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11286" name="Line 10"/>
              <p:cNvSpPr>
                <a:spLocks noChangeShapeType="1"/>
              </p:cNvSpPr>
              <p:nvPr/>
            </p:nvSpPr>
            <p:spPr bwMode="auto">
              <a:xfrm>
                <a:off x="3983" y="1797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AC5546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grpSp>
          <p:nvGrpSpPr>
            <p:cNvPr id="11270" name="Group 11"/>
            <p:cNvGrpSpPr>
              <a:grpSpLocks/>
            </p:cNvGrpSpPr>
            <p:nvPr/>
          </p:nvGrpSpPr>
          <p:grpSpPr bwMode="auto">
            <a:xfrm>
              <a:off x="113" y="1982"/>
              <a:ext cx="5427" cy="971"/>
              <a:chOff x="113" y="1933"/>
              <a:chExt cx="5427" cy="971"/>
            </a:xfrm>
          </p:grpSpPr>
          <p:pic>
            <p:nvPicPr>
              <p:cNvPr id="11278" name="Picture 1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3" y="1933"/>
                <a:ext cx="1452" cy="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9" name="Picture 1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3" y="1933"/>
                <a:ext cx="1378" cy="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0" name="Picture 1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6" y="1933"/>
                <a:ext cx="1208" cy="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1" name="Picture 1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55" y="1933"/>
                <a:ext cx="1285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271" name="Group 16"/>
            <p:cNvGrpSpPr>
              <a:grpSpLocks/>
            </p:cNvGrpSpPr>
            <p:nvPr/>
          </p:nvGrpSpPr>
          <p:grpSpPr bwMode="auto">
            <a:xfrm>
              <a:off x="68" y="2934"/>
              <a:ext cx="5534" cy="558"/>
              <a:chOff x="113" y="2941"/>
              <a:chExt cx="5534" cy="558"/>
            </a:xfrm>
          </p:grpSpPr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auto">
              <a:xfrm>
                <a:off x="113" y="2941"/>
                <a:ext cx="1475" cy="3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sz="1200" dirty="0" smtClean="0">
                    <a:latin typeface="+mn-lt"/>
                  </a:rPr>
                  <a:t>Захват кадра из видеопотока</a:t>
                </a:r>
                <a:endParaRPr lang="en-US" sz="1200" dirty="0" smtClean="0">
                  <a:latin typeface="+mn-lt"/>
                </a:endParaRPr>
              </a:p>
            </p:txBody>
          </p:sp>
          <p:sp>
            <p:nvSpPr>
              <p:cNvPr id="15" name="Text Box 18"/>
              <p:cNvSpPr txBox="1">
                <a:spLocks noChangeArrowheads="1"/>
              </p:cNvSpPr>
              <p:nvPr/>
            </p:nvSpPr>
            <p:spPr bwMode="auto">
              <a:xfrm>
                <a:off x="1656" y="2945"/>
                <a:ext cx="1224" cy="3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sz="1200" dirty="0" smtClean="0">
                    <a:latin typeface="+mn-lt"/>
                  </a:rPr>
                  <a:t>Выделение области для распознавания</a:t>
                </a:r>
                <a:endParaRPr lang="en-US" sz="1200" dirty="0" smtClean="0">
                  <a:latin typeface="+mn-lt"/>
                </a:endParaRPr>
              </a:p>
            </p:txBody>
          </p:sp>
          <p:sp>
            <p:nvSpPr>
              <p:cNvPr id="16" name="Text Box 19"/>
              <p:cNvSpPr txBox="1">
                <a:spLocks noChangeArrowheads="1"/>
              </p:cNvSpPr>
              <p:nvPr/>
            </p:nvSpPr>
            <p:spPr bwMode="auto">
              <a:xfrm>
                <a:off x="3016" y="2954"/>
                <a:ext cx="1224" cy="4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sz="1200" dirty="0" smtClean="0">
                    <a:latin typeface="+mn-lt"/>
                  </a:rPr>
                  <a:t>Контрастирование  области распознавания</a:t>
                </a:r>
                <a:endParaRPr lang="en-US" sz="1200" dirty="0" smtClean="0">
                  <a:latin typeface="+mn-lt"/>
                </a:endParaRPr>
              </a:p>
            </p:txBody>
          </p:sp>
          <p:sp>
            <p:nvSpPr>
              <p:cNvPr id="17" name="Text Box 20"/>
              <p:cNvSpPr txBox="1">
                <a:spLocks noChangeArrowheads="1"/>
              </p:cNvSpPr>
              <p:nvPr/>
            </p:nvSpPr>
            <p:spPr bwMode="auto">
              <a:xfrm>
                <a:off x="4286" y="2949"/>
                <a:ext cx="1361" cy="5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sz="1200" dirty="0" smtClean="0">
                    <a:latin typeface="+mn-lt"/>
                  </a:rPr>
                  <a:t>Замена цвета для усиления контраста между номером и подложкой</a:t>
                </a:r>
                <a:endParaRPr lang="en-US" sz="1200" dirty="0" smtClean="0"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551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40966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967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40963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4851" y="1441450"/>
            <a:ext cx="77152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>
                <a:latin typeface="+mn-lt"/>
              </a:rPr>
              <a:t>Цветовые модели описывают способы передачи цветовой информации в числовом </a:t>
            </a:r>
            <a:r>
              <a:rPr lang="ru-RU" dirty="0" smtClean="0">
                <a:latin typeface="+mn-lt"/>
              </a:rPr>
              <a:t>виде</a:t>
            </a:r>
          </a:p>
          <a:p>
            <a:pPr algn="just">
              <a:defRPr/>
            </a:pPr>
            <a:endParaRPr lang="ru-RU" dirty="0">
              <a:latin typeface="+mn-lt"/>
            </a:endParaRPr>
          </a:p>
          <a:p>
            <a:pPr algn="just">
              <a:defRPr/>
            </a:pPr>
            <a:r>
              <a:rPr lang="ru-RU" b="1" dirty="0">
                <a:latin typeface="+mn-lt"/>
              </a:rPr>
              <a:t>Идеальных цветовых моделей не существует.</a:t>
            </a:r>
            <a:r>
              <a:rPr lang="ru-RU" dirty="0">
                <a:latin typeface="+mn-lt"/>
              </a:rPr>
              <a:t> В различных ситуациях наиболее удобной может оказаться та или иная модель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2228850" y="3476624"/>
            <a:ext cx="6172200" cy="818037"/>
          </a:xfrm>
          <a:noFill/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tx1"/>
                </a:solidFill>
              </a:rPr>
              <a:t>Графическая система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7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347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542925" y="1485900"/>
            <a:ext cx="8096250" cy="46021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/>
              <a:t>Система компьютерной графики является прежде всего вычислительной системой и, как таковая, включает все компоненты вычислительной системы общего назначения: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процессор;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память;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буфер кадра;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устройства вывода;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устройства ввода.</a:t>
            </a:r>
          </a:p>
          <a:p>
            <a:endParaRPr lang="ru-RU" sz="2400" dirty="0"/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7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969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61950" y="1085850"/>
            <a:ext cx="8401050" cy="549275"/>
          </a:xfrm>
        </p:spPr>
        <p:txBody>
          <a:bodyPr>
            <a:noAutofit/>
          </a:bodyPr>
          <a:lstStyle/>
          <a:p>
            <a:r>
              <a:rPr lang="ru-RU" sz="2800" b="1" cap="none" dirty="0" smtClean="0">
                <a:solidFill>
                  <a:schemeClr val="tx1"/>
                </a:solidFill>
              </a:rPr>
              <a:t>Структура графической системы</a:t>
            </a:r>
            <a:endParaRPr lang="ru-RU" sz="2800" b="1" cap="none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947863"/>
            <a:ext cx="7772400" cy="384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5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5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74028" y="1047750"/>
            <a:ext cx="8258175" cy="606425"/>
          </a:xfrm>
        </p:spPr>
        <p:txBody>
          <a:bodyPr>
            <a:normAutofit/>
          </a:bodyPr>
          <a:lstStyle/>
          <a:p>
            <a:r>
              <a:rPr lang="ru-RU" sz="2800" b="1" cap="none" dirty="0" smtClean="0">
                <a:solidFill>
                  <a:schemeClr val="tx1"/>
                </a:solidFill>
              </a:rPr>
              <a:t>Устройства ввода</a:t>
            </a:r>
            <a:endParaRPr lang="ru-RU" sz="2800" b="1" cap="none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38150" y="1752600"/>
            <a:ext cx="7996238" cy="2657475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В большинстве графических систем в качестве хотя бы одного из возможных устройств ввода используется обычная алфавитно-цифровая клавиатура. Но более специфическими устройствами, предназначенными для ввода именно графической информации, являются мышь, джойстик и планшет.</a:t>
            </a:r>
            <a:endParaRPr lang="ru-RU" dirty="0"/>
          </a:p>
        </p:txBody>
      </p:sp>
      <p:pic>
        <p:nvPicPr>
          <p:cNvPr id="5" name="Picture 2" descr="C:\Users\1\Desktop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399" y="4900190"/>
            <a:ext cx="1943311" cy="1305209"/>
          </a:xfrm>
          <a:prstGeom prst="rect">
            <a:avLst/>
          </a:prstGeom>
          <a:noFill/>
        </p:spPr>
      </p:pic>
      <p:pic>
        <p:nvPicPr>
          <p:cNvPr id="6" name="Picture 4" descr="C:\Users\1\Desktop\Genius_G-Pen_560_8171_695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4100" y="4410075"/>
            <a:ext cx="2505074" cy="209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040" y="4583202"/>
            <a:ext cx="3272153" cy="217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211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25067" y="1082675"/>
            <a:ext cx="6896100" cy="590550"/>
          </a:xfrm>
        </p:spPr>
        <p:txBody>
          <a:bodyPr>
            <a:noAutofit/>
          </a:bodyPr>
          <a:lstStyle/>
          <a:p>
            <a:r>
              <a:rPr lang="ru-RU" sz="2800" b="1" cap="none" dirty="0" smtClean="0">
                <a:solidFill>
                  <a:schemeClr val="tx1"/>
                </a:solidFill>
              </a:rPr>
              <a:t>Устройства вывода изображений</a:t>
            </a:r>
          </a:p>
        </p:txBody>
      </p:sp>
      <p:pic>
        <p:nvPicPr>
          <p:cNvPr id="55299" name="Picture 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376237" y="1714500"/>
            <a:ext cx="4033838" cy="4033838"/>
          </a:xfrm>
          <a:noFill/>
        </p:spPr>
      </p:pic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 dirty="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2843660"/>
            <a:ext cx="3740149" cy="281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048250" y="5867400"/>
            <a:ext cx="32099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800" dirty="0" smtClean="0">
                <a:latin typeface="+mn-lt"/>
              </a:rPr>
              <a:t>микрофотографии дисплея</a:t>
            </a:r>
            <a:endParaRPr 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86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1095375"/>
            <a:ext cx="7467600" cy="65563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b="1" cap="none" dirty="0" smtClean="0">
                <a:solidFill>
                  <a:schemeClr val="tx1"/>
                </a:solidFill>
              </a:rPr>
              <a:t>Принцип работы ЖКД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20" y="1971662"/>
            <a:ext cx="8201055" cy="21812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80000"/>
              </a:lnSpc>
              <a:buNone/>
            </a:pPr>
            <a:r>
              <a:rPr lang="ru-RU" sz="2000" dirty="0" smtClean="0"/>
              <a:t>Работа ЖКД основана на явлении поляризации светового потока. Известно, что так называемые кристаллы поляроиды способны пропускать только ту составляющую света, вектор электромагнитной индукции которой лежит в плоскости, параллельной оптической плоскости поляроида. Для оставшейся части светового потока поляроид будет непрозрачным. Таким образом поляроид как бы "просеивает" свет, данный эффект называется поляризацией света. </a:t>
            </a: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5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pic>
        <p:nvPicPr>
          <p:cNvPr id="46082" name="Picture 2" descr="http://gendocs.ru/gendocs/docs/3/2381/conv_1/file1_html_m3bc09a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75" y="4078287"/>
            <a:ext cx="3835400" cy="262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54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4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pic>
        <p:nvPicPr>
          <p:cNvPr id="40962" name="Picture 2" descr="http://gendocs.ru/gendocs/docs/3/2381/conv_1/file1_html_345c4cb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66" y="1800225"/>
            <a:ext cx="7697740" cy="453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1095375"/>
            <a:ext cx="7467600" cy="65563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b="1" cap="none" dirty="0" smtClean="0">
                <a:solidFill>
                  <a:schemeClr val="tx1"/>
                </a:solidFill>
              </a:rPr>
              <a:t>Принцип работы ЖКД</a:t>
            </a:r>
          </a:p>
        </p:txBody>
      </p:sp>
    </p:spTree>
    <p:extLst>
      <p:ext uri="{BB962C8B-B14F-4D97-AF65-F5344CB8AC3E}">
        <p14:creationId xmlns:p14="http://schemas.microsoft.com/office/powerpoint/2010/main" val="357416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603" y="4386262"/>
            <a:ext cx="3584031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7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38150" y="1095375"/>
            <a:ext cx="7467600" cy="655638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eaLnBrk="1" hangingPunct="1"/>
            <a:r>
              <a:rPr kumimoji="0" lang="ru-RU" sz="2800" b="1" cap="none" dirty="0" smtClean="0">
                <a:solidFill>
                  <a:schemeClr val="tx1"/>
                </a:solidFill>
              </a:rPr>
              <a:t>Структура видеоадаптера</a:t>
            </a: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85" y="1751013"/>
            <a:ext cx="5946390" cy="3468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20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85775" y="1123949"/>
            <a:ext cx="7467600" cy="58896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b="1" cap="none" dirty="0" smtClean="0">
                <a:solidFill>
                  <a:schemeClr val="tx1"/>
                </a:solidFill>
              </a:rPr>
              <a:t>Буфер кадра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009775"/>
            <a:ext cx="7467600" cy="3543300"/>
          </a:xfrm>
        </p:spPr>
        <p:txBody>
          <a:bodyPr/>
          <a:lstStyle/>
          <a:p>
            <a:pPr algn="just" eaLnBrk="1" hangingPunct="1"/>
            <a:r>
              <a:rPr lang="ru-RU" dirty="0" smtClean="0"/>
              <a:t>Все современные видеоадаптеры формируют </a:t>
            </a:r>
            <a:r>
              <a:rPr lang="ru-RU" b="1" dirty="0" smtClean="0"/>
              <a:t>растровое</a:t>
            </a:r>
            <a:r>
              <a:rPr lang="ru-RU" dirty="0" smtClean="0"/>
              <a:t> изображение, для хранения которой используется двухмерный массив пикселей, который располагается в видеопамяти</a:t>
            </a:r>
          </a:p>
          <a:p>
            <a:pPr algn="just" eaLnBrk="1" hangingPunct="1"/>
            <a:endParaRPr lang="ru-RU" dirty="0" smtClean="0"/>
          </a:p>
          <a:p>
            <a:pPr algn="just" eaLnBrk="1" hangingPunct="1"/>
            <a:r>
              <a:rPr lang="ru-RU" dirty="0" smtClean="0"/>
              <a:t>Этот участок памяти называется </a:t>
            </a:r>
            <a:r>
              <a:rPr lang="ru-RU" b="1" dirty="0" smtClean="0"/>
              <a:t>буфером кадра</a:t>
            </a:r>
            <a:r>
              <a:rPr lang="ru-RU" dirty="0" smtClean="0"/>
              <a:t> (</a:t>
            </a:r>
            <a:r>
              <a:rPr lang="en-US" dirty="0" smtClean="0"/>
              <a:t>Frame buffer)</a:t>
            </a:r>
            <a:endParaRPr lang="ru-RU" dirty="0" smtClean="0"/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5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0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12308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309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8" name="Rectangle 3"/>
          <p:cNvSpPr txBox="1">
            <a:spLocks noChangeArrowheads="1"/>
          </p:cNvSpPr>
          <p:nvPr/>
        </p:nvSpPr>
        <p:spPr>
          <a:xfrm>
            <a:off x="708025" y="1006475"/>
            <a:ext cx="6826250" cy="89058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eaLnBrk="1" hangingPunct="1">
              <a:defRPr/>
            </a:pPr>
            <a:r>
              <a:rPr lang="ru-RU" sz="2800" b="1" cap="none" dirty="0" smtClean="0">
                <a:solidFill>
                  <a:schemeClr val="tx1"/>
                </a:solidFill>
              </a:rPr>
              <a:t>Компьютерное зрение</a:t>
            </a:r>
            <a:r>
              <a:rPr lang="en-US" sz="2800" b="1" cap="none" dirty="0" smtClean="0">
                <a:solidFill>
                  <a:schemeClr val="tx1"/>
                </a:solidFill>
              </a:rPr>
              <a:t> </a:t>
            </a:r>
            <a:endParaRPr lang="ru-RU" sz="2800" b="1" cap="none" dirty="0" smtClean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ru-RU" sz="2800" b="1" cap="none" dirty="0" err="1" smtClean="0">
                <a:solidFill>
                  <a:schemeClr val="tx1"/>
                </a:solidFill>
              </a:rPr>
              <a:t>Computer</a:t>
            </a:r>
            <a:r>
              <a:rPr lang="ru-RU" sz="2800" b="1" cap="none" dirty="0" smtClean="0">
                <a:solidFill>
                  <a:schemeClr val="tx1"/>
                </a:solidFill>
              </a:rPr>
              <a:t> </a:t>
            </a:r>
            <a:r>
              <a:rPr lang="ru-RU" sz="2800" b="1" cap="none" dirty="0" err="1" smtClean="0">
                <a:solidFill>
                  <a:schemeClr val="tx1"/>
                </a:solidFill>
              </a:rPr>
              <a:t>Vision</a:t>
            </a:r>
            <a:r>
              <a:rPr lang="ru-RU" sz="2800" b="1" cap="none" dirty="0" smtClean="0">
                <a:solidFill>
                  <a:schemeClr val="tx1"/>
                </a:solidFill>
              </a:rPr>
              <a:t> </a:t>
            </a:r>
            <a:endParaRPr lang="en-US" sz="2800" b="1" cap="none" dirty="0" smtClean="0">
              <a:solidFill>
                <a:schemeClr val="tx1"/>
              </a:solidFill>
            </a:endParaRPr>
          </a:p>
        </p:txBody>
      </p:sp>
      <p:sp>
        <p:nvSpPr>
          <p:cNvPr id="12292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21336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l" eaLnBrk="1" hangingPunct="1"/>
            <a:fld id="{D11048E4-58F6-423E-90E1-6A3AB70228B6}" type="slidenum">
              <a:rPr kumimoji="0" lang="en-US" sz="1200" b="0" smtClean="0">
                <a:solidFill>
                  <a:schemeClr val="tx2"/>
                </a:solidFill>
              </a:rPr>
              <a:pPr algn="l" eaLnBrk="1" hangingPunct="1"/>
              <a:t>5</a:t>
            </a:fld>
            <a:r>
              <a:rPr kumimoji="0" lang="en-US" sz="1200" b="0" smtClean="0">
                <a:solidFill>
                  <a:schemeClr val="tx2"/>
                </a:solidFill>
              </a:rPr>
              <a:t>/16</a:t>
            </a: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4643438" y="6080125"/>
            <a:ext cx="3155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1800" dirty="0" smtClean="0">
                <a:latin typeface="+mn-lt"/>
              </a:rPr>
              <a:t>Захват движения и анимация персонажа</a:t>
            </a:r>
            <a:endParaRPr lang="en-US" sz="1800" dirty="0" smtClean="0">
              <a:latin typeface="+mn-lt"/>
            </a:endParaRPr>
          </a:p>
        </p:txBody>
      </p:sp>
      <p:pic>
        <p:nvPicPr>
          <p:cNvPr id="122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4641644"/>
            <a:ext cx="3340100" cy="188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5" name="Group 4"/>
          <p:cNvGrpSpPr>
            <a:grpSpLocks/>
          </p:cNvGrpSpPr>
          <p:nvPr/>
        </p:nvGrpSpPr>
        <p:grpSpPr bwMode="auto">
          <a:xfrm>
            <a:off x="330200" y="1916113"/>
            <a:ext cx="8247063" cy="719137"/>
            <a:chOff x="204" y="2205"/>
            <a:chExt cx="5195" cy="453"/>
          </a:xfrm>
        </p:grpSpPr>
        <p:sp>
          <p:nvSpPr>
            <p:cNvPr id="12303" name="Rectangle 5"/>
            <p:cNvSpPr>
              <a:spLocks noChangeArrowheads="1"/>
            </p:cNvSpPr>
            <p:nvPr/>
          </p:nvSpPr>
          <p:spPr bwMode="auto">
            <a:xfrm>
              <a:off x="2014" y="2205"/>
              <a:ext cx="1663" cy="407"/>
            </a:xfrm>
            <a:prstGeom prst="rect">
              <a:avLst/>
            </a:prstGeom>
            <a:solidFill>
              <a:srgbClr val="D8ECEC"/>
            </a:solidFill>
            <a:ln w="31750">
              <a:solidFill>
                <a:srgbClr val="009999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 dirty="0" err="1">
                  <a:latin typeface="Arial" charset="0"/>
                  <a:cs typeface="Arial" charset="0"/>
                </a:rPr>
                <a:t>Компьютерное</a:t>
              </a:r>
              <a:r>
                <a:rPr lang="en-US" sz="1800" dirty="0">
                  <a:latin typeface="Arial" charset="0"/>
                  <a:cs typeface="Arial" charset="0"/>
                </a:rPr>
                <a:t> </a:t>
              </a:r>
              <a:r>
                <a:rPr lang="en-US" sz="1800" dirty="0" err="1">
                  <a:latin typeface="Arial" charset="0"/>
                  <a:cs typeface="Arial" charset="0"/>
                </a:rPr>
                <a:t>зрение</a:t>
              </a:r>
              <a:r>
                <a:rPr lang="en-US" sz="1800" dirty="0">
                  <a:latin typeface="Arial" charset="0"/>
                  <a:cs typeface="Arial" charset="0"/>
                </a:rPr>
                <a:t> </a:t>
              </a:r>
              <a:endParaRPr lang="ru-RU" sz="1800" dirty="0">
                <a:latin typeface="Arial" charset="0"/>
                <a:cs typeface="Arial" charset="0"/>
              </a:endParaRPr>
            </a:p>
            <a:p>
              <a:pPr algn="ctr"/>
              <a:r>
                <a:rPr lang="en-US" sz="1800" dirty="0">
                  <a:latin typeface="Arial" charset="0"/>
                  <a:cs typeface="Arial" charset="0"/>
                </a:rPr>
                <a:t>Computer Vision </a:t>
              </a:r>
            </a:p>
          </p:txBody>
        </p:sp>
        <p:sp>
          <p:nvSpPr>
            <p:cNvPr id="12304" name="Rectangle 6"/>
            <p:cNvSpPr>
              <a:spLocks noChangeArrowheads="1"/>
            </p:cNvSpPr>
            <p:nvPr/>
          </p:nvSpPr>
          <p:spPr bwMode="auto">
            <a:xfrm>
              <a:off x="204" y="2341"/>
              <a:ext cx="1032" cy="233"/>
            </a:xfrm>
            <a:prstGeom prst="rect">
              <a:avLst/>
            </a:prstGeom>
            <a:solidFill>
              <a:srgbClr val="ECE1D8"/>
            </a:solidFill>
            <a:ln w="31750" algn="ctr">
              <a:solidFill>
                <a:srgbClr val="AC5546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>
                  <a:latin typeface="Arial" charset="0"/>
                  <a:cs typeface="Arial" charset="0"/>
                </a:rPr>
                <a:t>Изображение</a:t>
              </a:r>
            </a:p>
          </p:txBody>
        </p:sp>
        <p:sp>
          <p:nvSpPr>
            <p:cNvPr id="12305" name="Rectangle 7"/>
            <p:cNvSpPr>
              <a:spLocks noChangeArrowheads="1"/>
            </p:cNvSpPr>
            <p:nvPr/>
          </p:nvSpPr>
          <p:spPr bwMode="auto">
            <a:xfrm>
              <a:off x="4517" y="2251"/>
              <a:ext cx="882" cy="407"/>
            </a:xfrm>
            <a:prstGeom prst="rect">
              <a:avLst/>
            </a:prstGeom>
            <a:solidFill>
              <a:srgbClr val="CCFFCC"/>
            </a:solidFill>
            <a:ln w="31750" algn="ctr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>
                  <a:latin typeface="Arial" charset="0"/>
                  <a:cs typeface="Arial" charset="0"/>
                </a:rPr>
                <a:t>Модель</a:t>
              </a:r>
              <a:endParaRPr lang="ru-RU" sz="1800">
                <a:latin typeface="Arial" charset="0"/>
                <a:cs typeface="Arial" charset="0"/>
              </a:endParaRPr>
            </a:p>
            <a:p>
              <a:pPr algn="ctr"/>
              <a:r>
                <a:rPr lang="en-US" sz="1800">
                  <a:latin typeface="Arial" charset="0"/>
                  <a:cs typeface="Arial" charset="0"/>
                </a:rPr>
                <a:t>(Описание)</a:t>
              </a:r>
            </a:p>
          </p:txBody>
        </p:sp>
        <p:sp>
          <p:nvSpPr>
            <p:cNvPr id="12306" name="Line 8"/>
            <p:cNvSpPr>
              <a:spLocks noChangeShapeType="1"/>
            </p:cNvSpPr>
            <p:nvPr/>
          </p:nvSpPr>
          <p:spPr bwMode="auto">
            <a:xfrm>
              <a:off x="1338" y="2477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307" name="Line 9"/>
            <p:cNvSpPr>
              <a:spLocks noChangeShapeType="1"/>
            </p:cNvSpPr>
            <p:nvPr/>
          </p:nvSpPr>
          <p:spPr bwMode="auto">
            <a:xfrm>
              <a:off x="4105" y="2477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pic>
        <p:nvPicPr>
          <p:cNvPr id="12296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38" y="2752725"/>
            <a:ext cx="1168827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2704960"/>
            <a:ext cx="1222375" cy="167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751793"/>
            <a:ext cx="1457325" cy="162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664" y="2752725"/>
            <a:ext cx="1149300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Line 14"/>
          <p:cNvSpPr>
            <a:spLocks noChangeShapeType="1"/>
          </p:cNvSpPr>
          <p:nvPr/>
        </p:nvSpPr>
        <p:spPr bwMode="auto">
          <a:xfrm>
            <a:off x="4359275" y="3381375"/>
            <a:ext cx="350838" cy="0"/>
          </a:xfrm>
          <a:prstGeom prst="line">
            <a:avLst/>
          </a:prstGeom>
          <a:noFill/>
          <a:ln w="38100">
            <a:solidFill>
              <a:srgbClr val="AC5546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pic>
        <p:nvPicPr>
          <p:cNvPr id="12301" name="Picture 15" descr="Similar55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3" y="4757738"/>
            <a:ext cx="2741612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17" descr="20040927_4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75" y="4757738"/>
            <a:ext cx="1120775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126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1"/>
          <p:cNvGrpSpPr>
            <a:grpSpLocks/>
          </p:cNvGrpSpPr>
          <p:nvPr/>
        </p:nvGrpSpPr>
        <p:grpSpPr bwMode="auto">
          <a:xfrm>
            <a:off x="246063" y="279400"/>
            <a:ext cx="6402387" cy="622300"/>
            <a:chOff x="245409" y="279520"/>
            <a:chExt cx="6403042" cy="622158"/>
          </a:xfrm>
        </p:grpSpPr>
        <p:pic>
          <p:nvPicPr>
            <p:cNvPr id="9222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23" name="Text Box 13"/>
            <p:cNvSpPr txBox="1">
              <a:spLocks noChangeArrowheads="1"/>
            </p:cNvSpPr>
            <p:nvPr/>
          </p:nvSpPr>
          <p:spPr bwMode="auto">
            <a:xfrm>
              <a:off x="1003501" y="482586"/>
              <a:ext cx="56449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 dirty="0">
                  <a:latin typeface="Arial" charset="0"/>
                  <a:cs typeface="Arial" charset="0"/>
                </a:rPr>
                <a:t>Компьютерная графика. Лекция </a:t>
              </a:r>
              <a:r>
                <a:rPr lang="ru-RU" sz="2000" dirty="0" smtClean="0">
                  <a:latin typeface="Arial" charset="0"/>
                  <a:cs typeface="Arial" charset="0"/>
                </a:rPr>
                <a:t>1.</a:t>
              </a:r>
              <a:endParaRPr lang="ru-RU" sz="2000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9219" name="Text Box 13"/>
          <p:cNvSpPr txBox="1">
            <a:spLocks noChangeArrowheads="1"/>
          </p:cNvSpPr>
          <p:nvPr/>
        </p:nvSpPr>
        <p:spPr bwMode="auto">
          <a:xfrm>
            <a:off x="584199" y="1143000"/>
            <a:ext cx="8067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ru-RU" sz="2800" b="1" dirty="0" smtClean="0">
                <a:latin typeface="+mj-lt"/>
                <a:cs typeface="Arial" charset="0"/>
              </a:rPr>
              <a:t>Растровое изображение</a:t>
            </a:r>
            <a:endParaRPr lang="ru-RU" sz="2800" b="1" dirty="0">
              <a:latin typeface="+mj-lt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18049" y="2786525"/>
            <a:ext cx="36703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 smtClean="0">
                <a:latin typeface="+mn-lt"/>
              </a:rPr>
              <a:t>Изображение</a:t>
            </a:r>
            <a:r>
              <a:rPr lang="ru-RU" sz="2000" dirty="0">
                <a:latin typeface="+mn-lt"/>
              </a:rPr>
              <a:t>, представляющее собой сетку пикселей или точек цветов (обычно прямоугольную) на компьютерном мониторе, бумаге и других отображающих устройствах и материалах.</a:t>
            </a:r>
          </a:p>
        </p:txBody>
      </p:sp>
      <p:pic>
        <p:nvPicPr>
          <p:cNvPr id="9221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98" y="1827858"/>
            <a:ext cx="3979039" cy="449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45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2288" y="1133475"/>
            <a:ext cx="8069262" cy="627063"/>
          </a:xfrm>
        </p:spPr>
        <p:txBody>
          <a:bodyPr>
            <a:noAutofit/>
          </a:bodyPr>
          <a:lstStyle/>
          <a:p>
            <a:pPr eaLnBrk="1" hangingPunct="1"/>
            <a:r>
              <a:rPr lang="ru-RU" sz="2800" b="1" cap="none" dirty="0" smtClean="0">
                <a:solidFill>
                  <a:schemeClr val="tx1"/>
                </a:solidFill>
              </a:rPr>
              <a:t>Пиксель</a:t>
            </a:r>
            <a:r>
              <a:rPr lang="ru-RU" sz="2800" cap="none" dirty="0" smtClean="0">
                <a:solidFill>
                  <a:schemeClr val="tx1"/>
                </a:solidFill>
              </a:rPr>
              <a:t> (англ. </a:t>
            </a:r>
            <a:r>
              <a:rPr lang="en-US" sz="2800" b="1" cap="none" dirty="0" smtClean="0">
                <a:solidFill>
                  <a:schemeClr val="tx1"/>
                </a:solidFill>
              </a:rPr>
              <a:t>Pixel</a:t>
            </a:r>
            <a:r>
              <a:rPr lang="en-US" sz="2800" cap="none" dirty="0" smtClean="0">
                <a:solidFill>
                  <a:schemeClr val="tx1"/>
                </a:solidFill>
              </a:rPr>
              <a:t> – </a:t>
            </a:r>
            <a:r>
              <a:rPr lang="en-US" sz="2800" cap="none" dirty="0" err="1" smtClean="0">
                <a:solidFill>
                  <a:schemeClr val="tx1"/>
                </a:solidFill>
              </a:rPr>
              <a:t>PICture’S</a:t>
            </a:r>
            <a:r>
              <a:rPr lang="en-US" sz="2800" cap="none" dirty="0" smtClean="0">
                <a:solidFill>
                  <a:schemeClr val="tx1"/>
                </a:solidFill>
              </a:rPr>
              <a:t> Element)</a:t>
            </a:r>
            <a:endParaRPr lang="ru-RU" sz="2800" cap="none" dirty="0" smtClean="0">
              <a:solidFill>
                <a:schemeClr val="tx1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25067" y="2047875"/>
            <a:ext cx="7705725" cy="4076700"/>
          </a:xfrm>
        </p:spPr>
        <p:txBody>
          <a:bodyPr/>
          <a:lstStyle/>
          <a:p>
            <a:pPr eaLnBrk="1" hangingPunct="1"/>
            <a:r>
              <a:rPr lang="ru-RU" dirty="0" smtClean="0"/>
              <a:t>Это мельчайшая единица изображения в растровой графике</a:t>
            </a:r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Представляет собой неделимый объект прямоугольной (квадратной) формы, обладающий определенным цветом, градацией серого или прозрачностью</a:t>
            </a:r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От количества пикселей в изображении зависит его детализация </a:t>
            </a: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5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053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Группа 1"/>
          <p:cNvGrpSpPr>
            <a:grpSpLocks/>
          </p:cNvGrpSpPr>
          <p:nvPr/>
        </p:nvGrpSpPr>
        <p:grpSpPr bwMode="auto">
          <a:xfrm>
            <a:off x="246063" y="279400"/>
            <a:ext cx="6402387" cy="622300"/>
            <a:chOff x="245409" y="279520"/>
            <a:chExt cx="6403042" cy="622158"/>
          </a:xfrm>
        </p:grpSpPr>
        <p:pic>
          <p:nvPicPr>
            <p:cNvPr id="10245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246" name="Text Box 13"/>
            <p:cNvSpPr txBox="1">
              <a:spLocks noChangeArrowheads="1"/>
            </p:cNvSpPr>
            <p:nvPr/>
          </p:nvSpPr>
          <p:spPr bwMode="auto">
            <a:xfrm>
              <a:off x="1003501" y="482586"/>
              <a:ext cx="56449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 dirty="0">
                  <a:latin typeface="Arial" charset="0"/>
                  <a:cs typeface="Arial" charset="0"/>
                </a:rPr>
                <a:t>Компьютерная графика. Лекция 1</a:t>
              </a:r>
              <a:r>
                <a:rPr lang="ru-RU" sz="2000" dirty="0" smtClean="0">
                  <a:latin typeface="Arial" charset="0"/>
                  <a:cs typeface="Arial" charset="0"/>
                </a:rPr>
                <a:t>.</a:t>
              </a:r>
              <a:endParaRPr lang="ru-RU" sz="2000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10243" name="Text Box 13"/>
          <p:cNvSpPr txBox="1">
            <a:spLocks noChangeArrowheads="1"/>
          </p:cNvSpPr>
          <p:nvPr/>
        </p:nvSpPr>
        <p:spPr bwMode="auto">
          <a:xfrm>
            <a:off x="584200" y="1373188"/>
            <a:ext cx="8067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+mj-lt"/>
                <a:cs typeface="Arial" charset="0"/>
              </a:rPr>
              <a:t>Важные характеристики изображения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50875" y="2284413"/>
            <a:ext cx="7483475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Количество пикселов - разрешение. Может указываться отдельно количество пикселов по ширине и высоте (1024*768, 640*480,...) или же, редко, общее количество пикселей (часто измеряется в </a:t>
            </a:r>
            <a:r>
              <a:rPr lang="ru-RU" dirty="0" err="1">
                <a:latin typeface="+mn-lt"/>
              </a:rPr>
              <a:t>мегапикселах</a:t>
            </a:r>
            <a:r>
              <a:rPr lang="ru-RU" dirty="0">
                <a:latin typeface="+mn-lt"/>
              </a:rPr>
              <a:t>)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Количество используемых цветов или глубина цвета (эти характеристики имеют следующую зависимость: </a:t>
            </a:r>
            <a:r>
              <a:rPr lang="ru-RU" b="1" i="1" dirty="0">
                <a:latin typeface="+mn-lt"/>
              </a:rPr>
              <a:t>N</a:t>
            </a:r>
            <a:r>
              <a:rPr lang="ru-RU" b="1" dirty="0">
                <a:latin typeface="+mn-lt"/>
              </a:rPr>
              <a:t> = 2</a:t>
            </a:r>
            <a:r>
              <a:rPr lang="ru-RU" b="1" i="1" baseline="30000" dirty="0">
                <a:latin typeface="+mn-lt"/>
              </a:rPr>
              <a:t>I</a:t>
            </a:r>
            <a:r>
              <a:rPr lang="ru-RU" dirty="0">
                <a:latin typeface="+mn-lt"/>
              </a:rPr>
              <a:t>, где N - количество цветов</a:t>
            </a:r>
            <a:r>
              <a:rPr lang="ru-RU" dirty="0" smtClean="0">
                <a:latin typeface="+mn-lt"/>
              </a:rPr>
              <a:t>,</a:t>
            </a:r>
            <a:r>
              <a:rPr lang="en-US" dirty="0" smtClean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а </a:t>
            </a:r>
            <a:r>
              <a:rPr lang="ru-RU" dirty="0">
                <a:latin typeface="+mn-lt"/>
              </a:rPr>
              <a:t>I - глубина цвета);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Цветовое пространство (цветовая модель) RGB, CMYK, XYZ, </a:t>
            </a:r>
            <a:r>
              <a:rPr lang="ru-RU" dirty="0" err="1">
                <a:latin typeface="+mn-lt"/>
              </a:rPr>
              <a:t>YCbCr</a:t>
            </a:r>
            <a:r>
              <a:rPr lang="ru-RU" dirty="0">
                <a:latin typeface="+mn-lt"/>
              </a:rPr>
              <a:t> и др.</a:t>
            </a:r>
          </a:p>
        </p:txBody>
      </p:sp>
    </p:spTree>
    <p:extLst>
      <p:ext uri="{BB962C8B-B14F-4D97-AF65-F5344CB8AC3E}">
        <p14:creationId xmlns:p14="http://schemas.microsoft.com/office/powerpoint/2010/main" val="349327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Группа 1"/>
          <p:cNvGrpSpPr>
            <a:grpSpLocks/>
          </p:cNvGrpSpPr>
          <p:nvPr/>
        </p:nvGrpSpPr>
        <p:grpSpPr bwMode="auto">
          <a:xfrm>
            <a:off x="246063" y="279400"/>
            <a:ext cx="6402387" cy="622300"/>
            <a:chOff x="245409" y="279520"/>
            <a:chExt cx="6403042" cy="622158"/>
          </a:xfrm>
        </p:grpSpPr>
        <p:pic>
          <p:nvPicPr>
            <p:cNvPr id="11303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304" name="Text Box 13"/>
            <p:cNvSpPr txBox="1">
              <a:spLocks noChangeArrowheads="1"/>
            </p:cNvSpPr>
            <p:nvPr/>
          </p:nvSpPr>
          <p:spPr bwMode="auto">
            <a:xfrm>
              <a:off x="1003501" y="482586"/>
              <a:ext cx="56449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 dirty="0">
                  <a:latin typeface="Arial" charset="0"/>
                  <a:cs typeface="Arial" charset="0"/>
                </a:rPr>
                <a:t>Компьютерная графика. Лекция </a:t>
              </a:r>
              <a:r>
                <a:rPr lang="ru-RU" sz="2000" dirty="0" smtClean="0">
                  <a:latin typeface="Arial" charset="0"/>
                  <a:cs typeface="Arial" charset="0"/>
                </a:rPr>
                <a:t>1.</a:t>
              </a:r>
              <a:endParaRPr lang="ru-RU" sz="2000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11267" name="Text Box 13"/>
          <p:cNvSpPr txBox="1">
            <a:spLocks noChangeArrowheads="1"/>
          </p:cNvSpPr>
          <p:nvPr/>
        </p:nvSpPr>
        <p:spPr bwMode="auto">
          <a:xfrm>
            <a:off x="461963" y="1038880"/>
            <a:ext cx="8067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ru-RU" sz="2800" b="1" dirty="0">
                <a:latin typeface="+mj-lt"/>
                <a:cs typeface="Arial" charset="0"/>
              </a:rPr>
              <a:t>Глубина цвета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6063" y="1568450"/>
            <a:ext cx="8283575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b="1" dirty="0">
                <a:latin typeface="+mn-lt"/>
              </a:rPr>
              <a:t>Глубина цвета</a:t>
            </a:r>
            <a:r>
              <a:rPr lang="ru-RU" sz="2000" dirty="0">
                <a:latin typeface="+mn-lt"/>
              </a:rPr>
              <a:t> (англ. </a:t>
            </a:r>
            <a:r>
              <a:rPr lang="ru-RU" sz="2000" dirty="0" err="1">
                <a:latin typeface="+mn-lt"/>
              </a:rPr>
              <a:t>color</a:t>
            </a:r>
            <a:r>
              <a:rPr lang="ru-RU" sz="2000" dirty="0">
                <a:latin typeface="+mn-lt"/>
              </a:rPr>
              <a:t> </a:t>
            </a:r>
            <a:r>
              <a:rPr lang="ru-RU" sz="2000" dirty="0" err="1">
                <a:latin typeface="+mn-lt"/>
              </a:rPr>
              <a:t>depth</a:t>
            </a:r>
            <a:r>
              <a:rPr lang="ru-RU" sz="2000" dirty="0">
                <a:latin typeface="+mn-lt"/>
              </a:rPr>
              <a:t>) - количество информации для представления одного цвета. Измеряется в </a:t>
            </a:r>
            <a:r>
              <a:rPr lang="ru-RU" sz="2000" dirty="0" err="1">
                <a:latin typeface="+mn-lt"/>
              </a:rPr>
              <a:t>bpp</a:t>
            </a:r>
            <a:r>
              <a:rPr lang="ru-RU" sz="2000" dirty="0">
                <a:latin typeface="+mn-lt"/>
              </a:rPr>
              <a:t> - </a:t>
            </a:r>
            <a:r>
              <a:rPr lang="ru-RU" sz="2000" dirty="0" err="1">
                <a:latin typeface="+mn-lt"/>
              </a:rPr>
              <a:t>bits</a:t>
            </a:r>
            <a:r>
              <a:rPr lang="ru-RU" sz="2000" dirty="0">
                <a:latin typeface="+mn-lt"/>
              </a:rPr>
              <a:t> </a:t>
            </a:r>
            <a:r>
              <a:rPr lang="ru-RU" sz="2000" dirty="0" err="1">
                <a:latin typeface="+mn-lt"/>
              </a:rPr>
              <a:t>per</a:t>
            </a:r>
            <a:r>
              <a:rPr lang="ru-RU" sz="2000" dirty="0">
                <a:latin typeface="+mn-lt"/>
              </a:rPr>
              <a:t> </a:t>
            </a:r>
            <a:r>
              <a:rPr lang="ru-RU" sz="2000" dirty="0" err="1">
                <a:latin typeface="+mn-lt"/>
              </a:rPr>
              <a:t>pixel</a:t>
            </a:r>
            <a:r>
              <a:rPr lang="ru-RU" sz="2000" dirty="0">
                <a:latin typeface="+mn-lt"/>
              </a:rPr>
              <a:t> (англ. бит на пиксель). Типичные значения: 1 (монохромное изображение), 8, 16, 24, 32.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308702"/>
              </p:ext>
            </p:extLst>
          </p:nvPr>
        </p:nvGraphicFramePr>
        <p:xfrm>
          <a:off x="584200" y="2891889"/>
          <a:ext cx="7927975" cy="37416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7014"/>
                <a:gridCol w="2343331"/>
                <a:gridCol w="4257630"/>
              </a:tblGrid>
              <a:tr h="346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Глубина цвета в </a:t>
                      </a:r>
                      <a:r>
                        <a:rPr lang="ru-RU" sz="1200" dirty="0" err="1">
                          <a:effectLst/>
                        </a:rPr>
                        <a:t>bpp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Название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Примечания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 anchor="ctr"/>
                </a:tc>
              </a:tr>
              <a:tr h="2210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Монохромное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Представимы 2 цвета - черный и белый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</a:tr>
              <a:tr h="5868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Палитровое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Байт является индексом в таблице палитры, с помощью этой палитры представимо любое 256-элементное подмножество всех True Color цветов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</a:tr>
              <a:tr h="7697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Полутоновое (Оттенки серого)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Содержит только один канал интенсивности без цветовой информации с точностью 8 бит. Можно рассматривать как подвид палитрового, где элементы палитры соответствуют оттенкам серого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</a:tr>
              <a:tr h="5868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High Color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Полноцветное, количество бит на каждую компоненту R-G-B: 5-5-5 (т.е. на самом деле 15 бит, один не используется) или 5-6-5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</a:tr>
              <a:tr h="2210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True Color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Полноцветное, на каждую из RGB компонент по 8 бит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</a:tr>
              <a:tr h="9525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True Color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То же самое, что и предыдущее, только добавляется еще один байт для выравнивания информации по машинному слову. Этот байт может также использоваться как альфа-канал, т.е. задавать степень прозрачности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48" marR="19048" marT="19052" marB="1905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581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41990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991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41987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76288" y="1273175"/>
            <a:ext cx="59007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latin typeface="+mj-lt"/>
              </a:rPr>
              <a:t>Графические </a:t>
            </a:r>
            <a:r>
              <a:rPr lang="ru-RU" b="1" dirty="0" smtClean="0">
                <a:latin typeface="+mj-lt"/>
              </a:rPr>
              <a:t>форматы</a:t>
            </a:r>
            <a:endParaRPr lang="ru-RU" b="1" dirty="0">
              <a:latin typeface="+mj-lt"/>
              <a:cs typeface="Arial" pitchFamily="34" charset="0"/>
            </a:endParaRPr>
          </a:p>
        </p:txBody>
      </p:sp>
      <p:pic>
        <p:nvPicPr>
          <p:cNvPr id="41989" name="Picture 3" descr="распространенные форматы растровой графики"/>
          <p:cNvPicPr>
            <a:picLocks noChangeAspect="1" noChangeArrowheads="1"/>
          </p:cNvPicPr>
          <p:nvPr/>
        </p:nvPicPr>
        <p:blipFill>
          <a:blip r:embed="rId4">
            <a:lum bright="-8000" contras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1" y="1933576"/>
            <a:ext cx="8809038" cy="337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44064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4065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44035" name="Прямоугольник 2"/>
          <p:cNvSpPr>
            <a:spLocks noChangeArrowheads="1"/>
          </p:cNvSpPr>
          <p:nvPr/>
        </p:nvSpPr>
        <p:spPr bwMode="auto">
          <a:xfrm>
            <a:off x="2286000" y="-606425"/>
            <a:ext cx="4572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800">
              <a:latin typeface="Arial" charset="0"/>
              <a:cs typeface="Arial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46088" y="874713"/>
            <a:ext cx="7721600" cy="6159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Система управления цветом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(</a:t>
            </a:r>
            <a:r>
              <a:rPr lang="en-US" sz="2400" b="1" dirty="0" smtClean="0">
                <a:solidFill>
                  <a:schemeClr val="tx1"/>
                </a:solidFill>
              </a:rPr>
              <a:t>Image Color Management, ICM 2.0)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44037" name="Picture 3" descr="colormgmt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89113"/>
            <a:ext cx="21431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038" name="Group 4"/>
          <p:cNvGrpSpPr>
            <a:grpSpLocks/>
          </p:cNvGrpSpPr>
          <p:nvPr/>
        </p:nvGrpSpPr>
        <p:grpSpPr bwMode="auto">
          <a:xfrm>
            <a:off x="3228975" y="1866900"/>
            <a:ext cx="5303838" cy="2733675"/>
            <a:chOff x="2018" y="1340"/>
            <a:chExt cx="3477" cy="1870"/>
          </a:xfrm>
        </p:grpSpPr>
        <p:sp>
          <p:nvSpPr>
            <p:cNvPr id="44042" name="Line 5"/>
            <p:cNvSpPr>
              <a:spLocks noChangeShapeType="1"/>
            </p:cNvSpPr>
            <p:nvPr/>
          </p:nvSpPr>
          <p:spPr bwMode="auto">
            <a:xfrm flipV="1">
              <a:off x="3801" y="2357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43" name="Line 6"/>
            <p:cNvSpPr>
              <a:spLocks noChangeShapeType="1"/>
            </p:cNvSpPr>
            <p:nvPr/>
          </p:nvSpPr>
          <p:spPr bwMode="auto">
            <a:xfrm flipV="1">
              <a:off x="3801" y="1858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44" name="Rectangle 7"/>
            <p:cNvSpPr>
              <a:spLocks noChangeArrowheads="1"/>
            </p:cNvSpPr>
            <p:nvPr/>
          </p:nvSpPr>
          <p:spPr bwMode="auto">
            <a:xfrm>
              <a:off x="2018" y="2024"/>
              <a:ext cx="3447" cy="1179"/>
            </a:xfrm>
            <a:prstGeom prst="rect">
              <a:avLst/>
            </a:prstGeom>
            <a:noFill/>
            <a:ln w="12700">
              <a:solidFill>
                <a:schemeClr val="hlink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5" name="Line 8"/>
            <p:cNvSpPr>
              <a:spLocks noChangeShapeType="1"/>
            </p:cNvSpPr>
            <p:nvPr/>
          </p:nvSpPr>
          <p:spPr bwMode="auto">
            <a:xfrm>
              <a:off x="4694" y="2840"/>
              <a:ext cx="2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46" name="Line 9"/>
            <p:cNvSpPr>
              <a:spLocks noChangeShapeType="1"/>
            </p:cNvSpPr>
            <p:nvPr/>
          </p:nvSpPr>
          <p:spPr bwMode="auto">
            <a:xfrm flipV="1">
              <a:off x="4967" y="2478"/>
              <a:ext cx="0" cy="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47" name="Line 10"/>
            <p:cNvSpPr>
              <a:spLocks noChangeShapeType="1"/>
            </p:cNvSpPr>
            <p:nvPr/>
          </p:nvSpPr>
          <p:spPr bwMode="auto">
            <a:xfrm flipV="1">
              <a:off x="4967" y="1706"/>
              <a:ext cx="0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48" name="Line 11"/>
            <p:cNvSpPr>
              <a:spLocks noChangeShapeType="1"/>
            </p:cNvSpPr>
            <p:nvPr/>
          </p:nvSpPr>
          <p:spPr bwMode="auto">
            <a:xfrm flipH="1">
              <a:off x="2557" y="2840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49" name="Line 12"/>
            <p:cNvSpPr>
              <a:spLocks noChangeShapeType="1"/>
            </p:cNvSpPr>
            <p:nvPr/>
          </p:nvSpPr>
          <p:spPr bwMode="auto">
            <a:xfrm flipV="1">
              <a:off x="2562" y="2478"/>
              <a:ext cx="0" cy="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50" name="Line 13"/>
            <p:cNvSpPr>
              <a:spLocks noChangeShapeType="1"/>
            </p:cNvSpPr>
            <p:nvPr/>
          </p:nvSpPr>
          <p:spPr bwMode="auto">
            <a:xfrm>
              <a:off x="2517" y="1525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51" name="Line 14"/>
            <p:cNvSpPr>
              <a:spLocks noChangeShapeType="1"/>
            </p:cNvSpPr>
            <p:nvPr/>
          </p:nvSpPr>
          <p:spPr bwMode="auto">
            <a:xfrm>
              <a:off x="2517" y="1888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52" name="Text Box 15"/>
            <p:cNvSpPr txBox="1">
              <a:spLocks noChangeArrowheads="1"/>
            </p:cNvSpPr>
            <p:nvPr/>
          </p:nvSpPr>
          <p:spPr bwMode="auto">
            <a:xfrm>
              <a:off x="2159" y="1706"/>
              <a:ext cx="810" cy="1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1400">
                  <a:latin typeface="Tahoma" pitchFamily="34" charset="0"/>
                </a:rPr>
                <a:t>Цифр.камера</a:t>
              </a:r>
            </a:p>
          </p:txBody>
        </p:sp>
        <p:sp>
          <p:nvSpPr>
            <p:cNvPr id="44053" name="Text Box 16"/>
            <p:cNvSpPr txBox="1">
              <a:spLocks noChangeArrowheads="1"/>
            </p:cNvSpPr>
            <p:nvPr/>
          </p:nvSpPr>
          <p:spPr bwMode="auto">
            <a:xfrm>
              <a:off x="2165" y="1340"/>
              <a:ext cx="784" cy="1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algn="ctr" eaLnBrk="1" hangingPunct="1"/>
              <a:r>
                <a:rPr lang="ru-RU" sz="1400">
                  <a:latin typeface="Tahoma" pitchFamily="34" charset="0"/>
                </a:rPr>
                <a:t>Сканер</a:t>
              </a:r>
            </a:p>
          </p:txBody>
        </p:sp>
        <p:sp>
          <p:nvSpPr>
            <p:cNvPr id="44054" name="Text Box 17"/>
            <p:cNvSpPr txBox="1">
              <a:spLocks noChangeArrowheads="1"/>
            </p:cNvSpPr>
            <p:nvPr/>
          </p:nvSpPr>
          <p:spPr bwMode="auto">
            <a:xfrm>
              <a:off x="2234" y="2160"/>
              <a:ext cx="679" cy="3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1400">
                  <a:latin typeface="Tahoma" pitchFamily="34" charset="0"/>
                </a:rPr>
                <a:t>Профиль </a:t>
              </a:r>
            </a:p>
            <a:p>
              <a:pPr eaLnBrk="1" hangingPunct="1"/>
              <a:r>
                <a:rPr lang="ru-RU" sz="1400">
                  <a:latin typeface="Tahoma" pitchFamily="34" charset="0"/>
                </a:rPr>
                <a:t>устр.ввода</a:t>
              </a:r>
            </a:p>
          </p:txBody>
        </p:sp>
        <p:sp>
          <p:nvSpPr>
            <p:cNvPr id="44055" name="Text Box 18"/>
            <p:cNvSpPr txBox="1">
              <a:spLocks noChangeArrowheads="1"/>
            </p:cNvSpPr>
            <p:nvPr/>
          </p:nvSpPr>
          <p:spPr bwMode="auto">
            <a:xfrm>
              <a:off x="3402" y="1389"/>
              <a:ext cx="784" cy="4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algn="ctr" eaLnBrk="1" hangingPunct="1"/>
              <a:endParaRPr lang="ru-RU" sz="1400">
                <a:latin typeface="Tahoma" pitchFamily="34" charset="0"/>
              </a:endParaRPr>
            </a:p>
            <a:p>
              <a:pPr algn="ctr" eaLnBrk="1" hangingPunct="1"/>
              <a:r>
                <a:rPr lang="ru-RU" sz="1400">
                  <a:latin typeface="Tahoma" pitchFamily="34" charset="0"/>
                </a:rPr>
                <a:t>Монитор</a:t>
              </a:r>
            </a:p>
            <a:p>
              <a:pPr algn="ctr" eaLnBrk="1" hangingPunct="1"/>
              <a:endParaRPr lang="ru-RU" sz="1400">
                <a:latin typeface="Tahoma" pitchFamily="34" charset="0"/>
              </a:endParaRPr>
            </a:p>
          </p:txBody>
        </p:sp>
        <p:sp>
          <p:nvSpPr>
            <p:cNvPr id="44056" name="Text Box 19"/>
            <p:cNvSpPr txBox="1">
              <a:spLocks noChangeArrowheads="1"/>
            </p:cNvSpPr>
            <p:nvPr/>
          </p:nvSpPr>
          <p:spPr bwMode="auto">
            <a:xfrm>
              <a:off x="4545" y="1508"/>
              <a:ext cx="784" cy="1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algn="ctr" eaLnBrk="1" hangingPunct="1"/>
              <a:r>
                <a:rPr lang="ru-RU" sz="1400">
                  <a:latin typeface="Tahoma" pitchFamily="34" charset="0"/>
                </a:rPr>
                <a:t>Принтер</a:t>
              </a:r>
            </a:p>
          </p:txBody>
        </p:sp>
        <p:sp>
          <p:nvSpPr>
            <p:cNvPr id="44057" name="Text Box 20"/>
            <p:cNvSpPr txBox="1">
              <a:spLocks noChangeArrowheads="1"/>
            </p:cNvSpPr>
            <p:nvPr/>
          </p:nvSpPr>
          <p:spPr bwMode="auto">
            <a:xfrm>
              <a:off x="3221" y="2160"/>
              <a:ext cx="1115" cy="1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1400">
                  <a:latin typeface="Tahoma" pitchFamily="34" charset="0"/>
                </a:rPr>
                <a:t>Профиль монитора</a:t>
              </a:r>
            </a:p>
          </p:txBody>
        </p:sp>
        <p:sp>
          <p:nvSpPr>
            <p:cNvPr id="44058" name="Text Box 21"/>
            <p:cNvSpPr txBox="1">
              <a:spLocks noChangeArrowheads="1"/>
            </p:cNvSpPr>
            <p:nvPr/>
          </p:nvSpPr>
          <p:spPr bwMode="auto">
            <a:xfrm>
              <a:off x="2925" y="2659"/>
              <a:ext cx="1771" cy="3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algn="ctr" eaLnBrk="1" hangingPunct="1"/>
              <a:r>
                <a:rPr lang="en-US" sz="1400">
                  <a:latin typeface="Tahoma" pitchFamily="34" charset="0"/>
                </a:rPr>
                <a:t>PCS (Profile Connection Space)</a:t>
              </a:r>
            </a:p>
            <a:p>
              <a:pPr algn="ctr" eaLnBrk="1" hangingPunct="1"/>
              <a:r>
                <a:rPr lang="ru-RU" sz="1400">
                  <a:latin typeface="Tahoma" pitchFamily="34" charset="0"/>
                </a:rPr>
                <a:t>аппаратно-независимая модель</a:t>
              </a:r>
            </a:p>
          </p:txBody>
        </p:sp>
        <p:sp>
          <p:nvSpPr>
            <p:cNvPr id="44059" name="Text Box 22"/>
            <p:cNvSpPr txBox="1">
              <a:spLocks noChangeArrowheads="1"/>
            </p:cNvSpPr>
            <p:nvPr/>
          </p:nvSpPr>
          <p:spPr bwMode="auto">
            <a:xfrm>
              <a:off x="4662" y="2160"/>
              <a:ext cx="622" cy="3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1400">
                  <a:latin typeface="Tahoma" pitchFamily="34" charset="0"/>
                </a:rPr>
                <a:t>Профиль </a:t>
              </a:r>
            </a:p>
            <a:p>
              <a:pPr eaLnBrk="1" hangingPunct="1"/>
              <a:r>
                <a:rPr lang="ru-RU" sz="1400">
                  <a:latin typeface="Tahoma" pitchFamily="34" charset="0"/>
                </a:rPr>
                <a:t>принтера</a:t>
              </a:r>
            </a:p>
          </p:txBody>
        </p:sp>
        <p:sp>
          <p:nvSpPr>
            <p:cNvPr id="44060" name="Text Box 23"/>
            <p:cNvSpPr txBox="1">
              <a:spLocks noChangeArrowheads="1"/>
            </p:cNvSpPr>
            <p:nvPr/>
          </p:nvSpPr>
          <p:spPr bwMode="auto">
            <a:xfrm>
              <a:off x="2096" y="3018"/>
              <a:ext cx="21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en-US" sz="1400">
                  <a:latin typeface="Tahoma" pitchFamily="34" charset="0"/>
                </a:rPr>
                <a:t>Color Management System for ICM 2.0</a:t>
              </a:r>
              <a:endParaRPr lang="ru-RU" sz="1400">
                <a:latin typeface="Tahoma" pitchFamily="34" charset="0"/>
              </a:endParaRPr>
            </a:p>
          </p:txBody>
        </p:sp>
        <p:sp>
          <p:nvSpPr>
            <p:cNvPr id="44061" name="Text Box 24"/>
            <p:cNvSpPr txBox="1">
              <a:spLocks noChangeArrowheads="1"/>
            </p:cNvSpPr>
            <p:nvPr/>
          </p:nvSpPr>
          <p:spPr bwMode="auto">
            <a:xfrm>
              <a:off x="4740" y="2614"/>
              <a:ext cx="755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en-US" sz="1400">
                  <a:latin typeface="Tahoma" pitchFamily="34" charset="0"/>
                </a:rPr>
                <a:t>Color </a:t>
              </a:r>
            </a:p>
            <a:p>
              <a:pPr eaLnBrk="1" hangingPunct="1"/>
              <a:r>
                <a:rPr lang="en-US" sz="1400">
                  <a:latin typeface="Tahoma" pitchFamily="34" charset="0"/>
                </a:rPr>
                <a:t>Management</a:t>
              </a:r>
            </a:p>
            <a:p>
              <a:pPr eaLnBrk="1" hangingPunct="1"/>
              <a:r>
                <a:rPr lang="en-US" sz="1400">
                  <a:latin typeface="Tahoma" pitchFamily="34" charset="0"/>
                </a:rPr>
                <a:t>Module</a:t>
              </a:r>
              <a:endParaRPr lang="ru-RU" sz="1400">
                <a:latin typeface="Tahoma" pitchFamily="34" charset="0"/>
              </a:endParaRPr>
            </a:p>
          </p:txBody>
        </p:sp>
        <p:sp>
          <p:nvSpPr>
            <p:cNvPr id="44062" name="Text Box 25"/>
            <p:cNvSpPr txBox="1">
              <a:spLocks noChangeArrowheads="1"/>
            </p:cNvSpPr>
            <p:nvPr/>
          </p:nvSpPr>
          <p:spPr bwMode="auto">
            <a:xfrm>
              <a:off x="2232" y="2694"/>
              <a:ext cx="35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en-US" sz="1400">
                  <a:latin typeface="Tahoma" pitchFamily="34" charset="0"/>
                </a:rPr>
                <a:t>CMM</a:t>
              </a:r>
              <a:endParaRPr lang="ru-RU" sz="1400">
                <a:latin typeface="Tahoma" pitchFamily="34" charset="0"/>
              </a:endParaRPr>
            </a:p>
          </p:txBody>
        </p:sp>
        <p:sp>
          <p:nvSpPr>
            <p:cNvPr id="44063" name="Text Box 26"/>
            <p:cNvSpPr txBox="1">
              <a:spLocks noChangeArrowheads="1"/>
            </p:cNvSpPr>
            <p:nvPr/>
          </p:nvSpPr>
          <p:spPr bwMode="auto">
            <a:xfrm>
              <a:off x="3470" y="2422"/>
              <a:ext cx="35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en-US" sz="1400">
                  <a:latin typeface="Tahoma" pitchFamily="34" charset="0"/>
                </a:rPr>
                <a:t>CMM</a:t>
              </a:r>
              <a:endParaRPr lang="ru-RU" sz="1400">
                <a:latin typeface="Tahoma" pitchFamily="34" charset="0"/>
              </a:endParaRPr>
            </a:p>
          </p:txBody>
        </p:sp>
      </p:grp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179388" y="3141663"/>
            <a:ext cx="3049587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>
              <a:defRPr/>
            </a:pPr>
            <a:r>
              <a:rPr lang="ru-RU" sz="1400" u="sng" dirty="0" smtClean="0">
                <a:latin typeface="+mn-lt"/>
              </a:rPr>
              <a:t>Профиль монитора</a:t>
            </a:r>
            <a:r>
              <a:rPr lang="ru-RU" sz="1400" dirty="0" smtClean="0">
                <a:latin typeface="+mn-lt"/>
              </a:rPr>
              <a:t> – колориметр</a:t>
            </a:r>
            <a:r>
              <a:rPr lang="en-US" sz="1400" dirty="0" smtClean="0">
                <a:latin typeface="+mn-lt"/>
              </a:rPr>
              <a:t> (</a:t>
            </a:r>
            <a:r>
              <a:rPr lang="ru-RU" sz="1400" dirty="0" smtClean="0">
                <a:latin typeface="+mn-lt"/>
              </a:rPr>
              <a:t>спектрофотометр), снимающий образцы цветов.</a:t>
            </a:r>
          </a:p>
          <a:p>
            <a:pPr algn="just" eaLnBrk="1" hangingPunct="1">
              <a:defRPr/>
            </a:pPr>
            <a:r>
              <a:rPr lang="en-US" sz="1400" dirty="0" err="1" smtClean="0">
                <a:latin typeface="+mn-lt"/>
              </a:rPr>
              <a:t>sRGB</a:t>
            </a:r>
            <a:r>
              <a:rPr lang="en-US" sz="1400" dirty="0" smtClean="0">
                <a:latin typeface="+mn-lt"/>
              </a:rPr>
              <a:t> </a:t>
            </a:r>
            <a:r>
              <a:rPr lang="ru-RU" sz="1400" dirty="0" smtClean="0">
                <a:latin typeface="+mn-lt"/>
              </a:rPr>
              <a:t>– усредненный профиль.</a:t>
            </a:r>
          </a:p>
          <a:p>
            <a:pPr algn="just" eaLnBrk="1" hangingPunct="1">
              <a:defRPr/>
            </a:pPr>
            <a:r>
              <a:rPr lang="ru-RU" sz="1400" u="sng" dirty="0" smtClean="0">
                <a:latin typeface="+mn-lt"/>
              </a:rPr>
              <a:t>Профиль сканера</a:t>
            </a:r>
            <a:r>
              <a:rPr lang="ru-RU" sz="1400" dirty="0" smtClean="0">
                <a:latin typeface="+mn-lt"/>
              </a:rPr>
              <a:t> – стандартный </a:t>
            </a:r>
          </a:p>
          <a:p>
            <a:pPr algn="just" eaLnBrk="1" hangingPunct="1">
              <a:defRPr/>
            </a:pPr>
            <a:r>
              <a:rPr lang="ru-RU" sz="1400" dirty="0" smtClean="0">
                <a:latin typeface="+mn-lt"/>
              </a:rPr>
              <a:t>эталон </a:t>
            </a:r>
            <a:r>
              <a:rPr lang="en-US" sz="1400" dirty="0" smtClean="0">
                <a:latin typeface="+mn-lt"/>
              </a:rPr>
              <a:t>IT-8</a:t>
            </a:r>
            <a:endParaRPr lang="ru-RU" sz="1400" dirty="0" smtClean="0">
              <a:latin typeface="+mn-lt"/>
            </a:endParaRPr>
          </a:p>
          <a:p>
            <a:pPr algn="just" eaLnBrk="1" hangingPunct="1">
              <a:defRPr/>
            </a:pPr>
            <a:r>
              <a:rPr lang="ru-RU" sz="1400" u="sng" dirty="0" smtClean="0">
                <a:latin typeface="+mn-lt"/>
              </a:rPr>
              <a:t>Профиль принтера</a:t>
            </a:r>
          </a:p>
          <a:p>
            <a:pPr algn="just" eaLnBrk="1" hangingPunct="1">
              <a:defRPr/>
            </a:pPr>
            <a:r>
              <a:rPr lang="ru-RU" sz="1400" dirty="0" smtClean="0">
                <a:latin typeface="+mn-lt"/>
              </a:rPr>
              <a:t>Печатается эталон </a:t>
            </a:r>
            <a:r>
              <a:rPr lang="en-US" sz="1400" dirty="0" smtClean="0">
                <a:latin typeface="+mn-lt"/>
              </a:rPr>
              <a:t>IT-873</a:t>
            </a:r>
            <a:r>
              <a:rPr lang="ru-RU" sz="1400" dirty="0" smtClean="0">
                <a:latin typeface="+mn-lt"/>
              </a:rPr>
              <a:t>. Цвета </a:t>
            </a:r>
          </a:p>
          <a:p>
            <a:pPr algn="just" eaLnBrk="1" hangingPunct="1">
              <a:defRPr/>
            </a:pPr>
            <a:r>
              <a:rPr lang="ru-RU" sz="1400" dirty="0" smtClean="0">
                <a:latin typeface="+mn-lt"/>
              </a:rPr>
              <a:t>на нем измеряются, для данного</a:t>
            </a:r>
          </a:p>
          <a:p>
            <a:pPr algn="just" eaLnBrk="1" hangingPunct="1">
              <a:defRPr/>
            </a:pPr>
            <a:r>
              <a:rPr lang="ru-RU" sz="1400" dirty="0" smtClean="0">
                <a:latin typeface="+mn-lt"/>
              </a:rPr>
              <a:t>режима печати и бумаги, с </a:t>
            </a:r>
            <a:r>
              <a:rPr lang="ru-RU" sz="1400" dirty="0" err="1" smtClean="0">
                <a:latin typeface="+mn-lt"/>
              </a:rPr>
              <a:t>помо</a:t>
            </a:r>
            <a:r>
              <a:rPr lang="ru-RU" sz="1400" dirty="0" smtClean="0">
                <a:latin typeface="+mn-lt"/>
              </a:rPr>
              <a:t>-</a:t>
            </a:r>
          </a:p>
          <a:p>
            <a:pPr algn="just" eaLnBrk="1" hangingPunct="1">
              <a:defRPr/>
            </a:pPr>
            <a:r>
              <a:rPr lang="ru-RU" sz="1400" dirty="0" err="1" smtClean="0">
                <a:latin typeface="+mn-lt"/>
              </a:rPr>
              <a:t>щью</a:t>
            </a:r>
            <a:r>
              <a:rPr lang="ru-RU" sz="1400" dirty="0" smtClean="0">
                <a:latin typeface="+mn-lt"/>
              </a:rPr>
              <a:t> прибора денситометра и</a:t>
            </a:r>
          </a:p>
          <a:p>
            <a:pPr algn="just" eaLnBrk="1" hangingPunct="1">
              <a:defRPr/>
            </a:pPr>
            <a:r>
              <a:rPr lang="ru-RU" sz="1400" dirty="0" smtClean="0">
                <a:latin typeface="+mn-lt"/>
              </a:rPr>
              <a:t>передаются в программу </a:t>
            </a:r>
            <a:r>
              <a:rPr lang="ru-RU" sz="1400" dirty="0" err="1" smtClean="0">
                <a:latin typeface="+mn-lt"/>
              </a:rPr>
              <a:t>вычисля</a:t>
            </a:r>
            <a:r>
              <a:rPr lang="ru-RU" sz="1400" dirty="0" smtClean="0">
                <a:latin typeface="+mn-lt"/>
              </a:rPr>
              <a:t>-</a:t>
            </a:r>
          </a:p>
          <a:p>
            <a:pPr algn="just" eaLnBrk="1" hangingPunct="1">
              <a:defRPr/>
            </a:pPr>
            <a:r>
              <a:rPr lang="ru-RU" sz="1400" dirty="0" err="1" smtClean="0">
                <a:latin typeface="+mn-lt"/>
              </a:rPr>
              <a:t>ющую</a:t>
            </a:r>
            <a:r>
              <a:rPr lang="ru-RU" sz="1400" dirty="0" smtClean="0">
                <a:latin typeface="+mn-lt"/>
              </a:rPr>
              <a:t> цветовой профиль</a:t>
            </a:r>
            <a:r>
              <a:rPr lang="en-US" sz="1400" dirty="0" smtClean="0">
                <a:latin typeface="+mn-lt"/>
              </a:rPr>
              <a:t>.</a:t>
            </a:r>
            <a:r>
              <a:rPr lang="ru-RU" sz="1400" dirty="0" smtClean="0">
                <a:latin typeface="+mn-lt"/>
              </a:rPr>
              <a:t> </a:t>
            </a:r>
          </a:p>
        </p:txBody>
      </p:sp>
      <p:sp>
        <p:nvSpPr>
          <p:cNvPr id="38" name="Rectangle 28"/>
          <p:cNvSpPr>
            <a:spLocks noChangeArrowheads="1"/>
          </p:cNvSpPr>
          <p:nvPr/>
        </p:nvSpPr>
        <p:spPr bwMode="auto">
          <a:xfrm>
            <a:off x="3419475" y="4684713"/>
            <a:ext cx="51673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Image Color Management, ICM 2.0</a:t>
            </a:r>
            <a:endParaRPr lang="ru-RU" sz="1400" dirty="0">
              <a:latin typeface="+mn-lt"/>
            </a:endParaRPr>
          </a:p>
          <a:p>
            <a:pPr>
              <a:defRPr/>
            </a:pPr>
            <a:r>
              <a:rPr lang="en-US" sz="1400" dirty="0">
                <a:latin typeface="+mn-lt"/>
              </a:rPr>
              <a:t>ICC Profile Format Specification, available from the </a:t>
            </a:r>
            <a:endParaRPr lang="ru-RU" sz="1400" dirty="0">
              <a:latin typeface="+mn-lt"/>
            </a:endParaRPr>
          </a:p>
          <a:p>
            <a:pPr>
              <a:defRPr/>
            </a:pPr>
            <a:r>
              <a:rPr lang="en-US" sz="1400" dirty="0">
                <a:latin typeface="+mn-lt"/>
              </a:rPr>
              <a:t>International Color Consortium (1993) </a:t>
            </a:r>
            <a:r>
              <a:rPr lang="en-US" sz="1400" dirty="0">
                <a:latin typeface="+mn-lt"/>
                <a:hlinkClick r:id="rId5"/>
              </a:rPr>
              <a:t>http://www.color.org</a:t>
            </a:r>
            <a:r>
              <a:rPr lang="en-US" sz="1400" dirty="0">
                <a:latin typeface="+mn-lt"/>
              </a:rPr>
              <a:t>.</a:t>
            </a:r>
            <a:endParaRPr lang="ru-RU" sz="1400" dirty="0">
              <a:latin typeface="+mn-lt"/>
            </a:endParaRP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3452813" y="5472113"/>
            <a:ext cx="44561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1400" dirty="0" smtClean="0">
                <a:latin typeface="+mn-lt"/>
              </a:rPr>
              <a:t>Понятия калибровки, идентификации, профиля.</a:t>
            </a:r>
          </a:p>
          <a:p>
            <a:pPr eaLnBrk="1" hangingPunct="1">
              <a:defRPr/>
            </a:pPr>
            <a:r>
              <a:rPr lang="ru-RU" sz="1400" dirty="0" smtClean="0">
                <a:latin typeface="+mn-lt"/>
              </a:rPr>
              <a:t>Значение в полиграфии. </a:t>
            </a:r>
          </a:p>
          <a:p>
            <a:pPr eaLnBrk="1" hangingPunct="1">
              <a:defRPr/>
            </a:pPr>
            <a:r>
              <a:rPr lang="ru-RU" sz="1400" dirty="0" smtClean="0">
                <a:latin typeface="+mn-lt"/>
              </a:rPr>
              <a:t>Расширение возможностей многоцветной печати</a:t>
            </a:r>
            <a:r>
              <a:rPr lang="en-US" sz="1400" dirty="0" smtClean="0">
                <a:latin typeface="+mn-lt"/>
              </a:rPr>
              <a:t>.</a:t>
            </a:r>
            <a:endParaRPr lang="ru-RU" sz="14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13329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330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2" name="Rectangle 4"/>
          <p:cNvSpPr txBox="1">
            <a:spLocks noChangeArrowheads="1"/>
          </p:cNvSpPr>
          <p:nvPr/>
        </p:nvSpPr>
        <p:spPr>
          <a:xfrm>
            <a:off x="625475" y="904875"/>
            <a:ext cx="7612063" cy="6016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eaLnBrk="1" hangingPunct="1">
              <a:defRPr/>
            </a:pPr>
            <a:r>
              <a:rPr lang="ru-RU" sz="2800" b="1" cap="none" dirty="0" smtClean="0">
                <a:solidFill>
                  <a:schemeClr val="tx1"/>
                </a:solidFill>
              </a:rPr>
              <a:t>Компьютерная графика </a:t>
            </a:r>
          </a:p>
          <a:p>
            <a:pPr eaLnBrk="1" hangingPunct="1">
              <a:defRPr/>
            </a:pPr>
            <a:r>
              <a:rPr lang="ru-RU" sz="2800" b="1" cap="none" dirty="0" err="1" smtClean="0">
                <a:solidFill>
                  <a:schemeClr val="tx1"/>
                </a:solidFill>
              </a:rPr>
              <a:t>Computer</a:t>
            </a:r>
            <a:r>
              <a:rPr lang="ru-RU" sz="2800" b="1" cap="none" dirty="0" smtClean="0">
                <a:solidFill>
                  <a:schemeClr val="tx1"/>
                </a:solidFill>
              </a:rPr>
              <a:t> </a:t>
            </a:r>
            <a:r>
              <a:rPr lang="ru-RU" sz="2800" b="1" cap="none" dirty="0" err="1" smtClean="0">
                <a:solidFill>
                  <a:schemeClr val="tx1"/>
                </a:solidFill>
              </a:rPr>
              <a:t>Graphics</a:t>
            </a:r>
            <a:r>
              <a:rPr lang="ru-RU" sz="2800" b="1" cap="none" dirty="0" smtClean="0">
                <a:solidFill>
                  <a:schemeClr val="tx1"/>
                </a:solidFill>
              </a:rPr>
              <a:t> </a:t>
            </a:r>
            <a:endParaRPr lang="en-US" sz="2800" b="1" cap="none" dirty="0" smtClean="0">
              <a:solidFill>
                <a:schemeClr val="tx1"/>
              </a:solidFill>
            </a:endParaRPr>
          </a:p>
        </p:txBody>
      </p:sp>
      <p:pic>
        <p:nvPicPr>
          <p:cNvPr id="13316" name="Picture 2" descr="20040927_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004" y="5172075"/>
            <a:ext cx="1921933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7" name="Group 5"/>
          <p:cNvGrpSpPr>
            <a:grpSpLocks/>
          </p:cNvGrpSpPr>
          <p:nvPr/>
        </p:nvGrpSpPr>
        <p:grpSpPr bwMode="auto">
          <a:xfrm>
            <a:off x="546100" y="1918495"/>
            <a:ext cx="8110538" cy="646113"/>
            <a:chOff x="344" y="2931"/>
            <a:chExt cx="5109" cy="407"/>
          </a:xfrm>
        </p:grpSpPr>
        <p:sp>
          <p:nvSpPr>
            <p:cNvPr id="13324" name="Rectangle 6"/>
            <p:cNvSpPr>
              <a:spLocks noChangeArrowheads="1"/>
            </p:cNvSpPr>
            <p:nvPr/>
          </p:nvSpPr>
          <p:spPr bwMode="auto">
            <a:xfrm>
              <a:off x="1955" y="2931"/>
              <a:ext cx="1753" cy="407"/>
            </a:xfrm>
            <a:prstGeom prst="rect">
              <a:avLst/>
            </a:prstGeom>
            <a:solidFill>
              <a:srgbClr val="D8ECEC"/>
            </a:solidFill>
            <a:ln w="31750">
              <a:solidFill>
                <a:srgbClr val="009999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>
                  <a:latin typeface="Arial" charset="0"/>
                  <a:cs typeface="Arial" charset="0"/>
                </a:rPr>
                <a:t>Компьютерная графика </a:t>
              </a:r>
              <a:endParaRPr lang="ru-RU" sz="1800">
                <a:latin typeface="Arial" charset="0"/>
                <a:cs typeface="Arial" charset="0"/>
              </a:endParaRPr>
            </a:p>
            <a:p>
              <a:pPr algn="ctr"/>
              <a:r>
                <a:rPr lang="en-US" sz="1800">
                  <a:latin typeface="Arial" charset="0"/>
                  <a:cs typeface="Arial" charset="0"/>
                </a:rPr>
                <a:t>Computer Graphics </a:t>
              </a:r>
            </a:p>
          </p:txBody>
        </p:sp>
        <p:sp>
          <p:nvSpPr>
            <p:cNvPr id="13325" name="Rectangle 7"/>
            <p:cNvSpPr>
              <a:spLocks noChangeArrowheads="1"/>
            </p:cNvSpPr>
            <p:nvPr/>
          </p:nvSpPr>
          <p:spPr bwMode="auto">
            <a:xfrm>
              <a:off x="344" y="2931"/>
              <a:ext cx="882" cy="407"/>
            </a:xfrm>
            <a:prstGeom prst="rect">
              <a:avLst/>
            </a:prstGeom>
            <a:solidFill>
              <a:srgbClr val="CCFFCC"/>
            </a:solidFill>
            <a:ln w="31750" algn="ctr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>
                  <a:latin typeface="Arial" charset="0"/>
                  <a:cs typeface="Arial" charset="0"/>
                </a:rPr>
                <a:t>Модель</a:t>
              </a:r>
              <a:endParaRPr lang="ru-RU" sz="1800">
                <a:latin typeface="Arial" charset="0"/>
                <a:cs typeface="Arial" charset="0"/>
              </a:endParaRPr>
            </a:p>
            <a:p>
              <a:pPr algn="ctr"/>
              <a:r>
                <a:rPr lang="en-US" sz="1800">
                  <a:latin typeface="Arial" charset="0"/>
                  <a:cs typeface="Arial" charset="0"/>
                </a:rPr>
                <a:t>(Описание)</a:t>
              </a:r>
            </a:p>
          </p:txBody>
        </p:sp>
        <p:sp>
          <p:nvSpPr>
            <p:cNvPr id="13326" name="Rectangle 8"/>
            <p:cNvSpPr>
              <a:spLocks noChangeArrowheads="1"/>
            </p:cNvSpPr>
            <p:nvPr/>
          </p:nvSpPr>
          <p:spPr bwMode="auto">
            <a:xfrm>
              <a:off x="4421" y="3022"/>
              <a:ext cx="1032" cy="233"/>
            </a:xfrm>
            <a:prstGeom prst="rect">
              <a:avLst/>
            </a:prstGeom>
            <a:solidFill>
              <a:srgbClr val="ECE1D8"/>
            </a:solidFill>
            <a:ln w="31750" algn="ctr">
              <a:solidFill>
                <a:srgbClr val="AC5546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>
                  <a:latin typeface="Arial" charset="0"/>
                  <a:cs typeface="Arial" charset="0"/>
                </a:rPr>
                <a:t>Изображение</a:t>
              </a:r>
            </a:p>
          </p:txBody>
        </p:sp>
        <p:sp>
          <p:nvSpPr>
            <p:cNvPr id="13327" name="Line 9"/>
            <p:cNvSpPr>
              <a:spLocks noChangeShapeType="1"/>
            </p:cNvSpPr>
            <p:nvPr/>
          </p:nvSpPr>
          <p:spPr bwMode="auto">
            <a:xfrm>
              <a:off x="1325" y="3158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3328" name="Line 10"/>
            <p:cNvSpPr>
              <a:spLocks noChangeShapeType="1"/>
            </p:cNvSpPr>
            <p:nvPr/>
          </p:nvSpPr>
          <p:spPr bwMode="auto">
            <a:xfrm>
              <a:off x="4092" y="3158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pic>
        <p:nvPicPr>
          <p:cNvPr id="13318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" y="2795982"/>
            <a:ext cx="2987675" cy="201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425" y="2737927"/>
            <a:ext cx="2952750" cy="207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Line 13"/>
          <p:cNvSpPr>
            <a:spLocks noChangeShapeType="1"/>
          </p:cNvSpPr>
          <p:nvPr/>
        </p:nvSpPr>
        <p:spPr bwMode="auto">
          <a:xfrm>
            <a:off x="3689350" y="3819525"/>
            <a:ext cx="1549400" cy="0"/>
          </a:xfrm>
          <a:prstGeom prst="line">
            <a:avLst/>
          </a:prstGeom>
          <a:noFill/>
          <a:ln w="38100">
            <a:solidFill>
              <a:srgbClr val="AC5546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3836987" y="3128489"/>
            <a:ext cx="1658937" cy="646331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800" dirty="0" smtClean="0">
                <a:latin typeface="+mn-lt"/>
              </a:rPr>
              <a:t>Графический </a:t>
            </a:r>
          </a:p>
          <a:p>
            <a:pPr algn="ctr" eaLnBrk="1" hangingPunct="1">
              <a:defRPr/>
            </a:pPr>
            <a:r>
              <a:rPr lang="ru-RU" sz="1800" dirty="0" smtClean="0">
                <a:latin typeface="+mn-lt"/>
              </a:rPr>
              <a:t>конвейер</a:t>
            </a:r>
            <a:endParaRPr lang="en-US" sz="1800" dirty="0" smtClean="0">
              <a:latin typeface="+mn-lt"/>
            </a:endParaRPr>
          </a:p>
        </p:txBody>
      </p:sp>
      <p:pic>
        <p:nvPicPr>
          <p:cNvPr id="13322" name="Picture 3" descr="ocean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986" y="5062906"/>
            <a:ext cx="3040063" cy="1555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3" name="Rectangle 15"/>
          <p:cNvSpPr>
            <a:spLocks noChangeArrowheads="1"/>
          </p:cNvSpPr>
          <p:nvPr/>
        </p:nvSpPr>
        <p:spPr bwMode="auto">
          <a:xfrm>
            <a:off x="6927850" y="5545137"/>
            <a:ext cx="16573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marL="457200" indent="-457200"/>
            <a:r>
              <a:rPr lang="en-US" sz="1800" b="1" dirty="0">
                <a:solidFill>
                  <a:schemeClr val="tx2"/>
                </a:solidFill>
                <a:latin typeface="+mn-lt"/>
                <a:cs typeface="Arial" charset="0"/>
              </a:rPr>
              <a:t>Render: </a:t>
            </a:r>
          </a:p>
          <a:p>
            <a:pPr marL="457200" indent="-457200"/>
            <a:r>
              <a:rPr lang="ru-RU" sz="1800" b="1" dirty="0">
                <a:solidFill>
                  <a:schemeClr val="tx2"/>
                </a:solidFill>
                <a:latin typeface="+mn-lt"/>
                <a:cs typeface="Arial" charset="0"/>
                <a:hlinkClick r:id="rId9" action="ppaction://hlinkfile"/>
              </a:rPr>
              <a:t>3</a:t>
            </a:r>
            <a:r>
              <a:rPr lang="en-US" sz="1800" b="1" dirty="0" err="1">
                <a:solidFill>
                  <a:schemeClr val="tx2"/>
                </a:solidFill>
                <a:latin typeface="+mn-lt"/>
                <a:cs typeface="Arial" charset="0"/>
                <a:hlinkClick r:id="rId9" action="ppaction://hlinkfile"/>
              </a:rPr>
              <a:t>dsmax</a:t>
            </a:r>
            <a:endParaRPr lang="en-US" sz="1800" b="1" dirty="0">
              <a:solidFill>
                <a:schemeClr val="tx2"/>
              </a:solidFill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14348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349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21" name="Rectangle 4"/>
          <p:cNvSpPr txBox="1">
            <a:spLocks noChangeArrowheads="1"/>
          </p:cNvSpPr>
          <p:nvPr/>
        </p:nvSpPr>
        <p:spPr>
          <a:xfrm>
            <a:off x="714375" y="993775"/>
            <a:ext cx="6929438" cy="5381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eaLnBrk="1" hangingPunct="1">
              <a:defRPr/>
            </a:pPr>
            <a:r>
              <a:rPr lang="en-US" sz="2400" b="1" cap="none" dirty="0" smtClean="0">
                <a:solidFill>
                  <a:schemeClr val="tx1"/>
                </a:solidFill>
              </a:rPr>
              <a:t>Visualization \ Visual </a:t>
            </a:r>
            <a:r>
              <a:rPr lang="ru-RU" sz="2400" b="1" cap="none" dirty="0" err="1" smtClean="0">
                <a:solidFill>
                  <a:schemeClr val="tx1"/>
                </a:solidFill>
              </a:rPr>
              <a:t>Comput</a:t>
            </a:r>
            <a:r>
              <a:rPr lang="en-US" sz="2400" b="1" cap="none" dirty="0" err="1" smtClean="0">
                <a:solidFill>
                  <a:schemeClr val="tx1"/>
                </a:solidFill>
              </a:rPr>
              <a:t>ing</a:t>
            </a:r>
            <a:endParaRPr lang="en-US" sz="2400" b="1" cap="none" dirty="0" smtClean="0">
              <a:solidFill>
                <a:schemeClr val="tx1"/>
              </a:solidFill>
            </a:endParaRPr>
          </a:p>
        </p:txBody>
      </p:sp>
      <p:grpSp>
        <p:nvGrpSpPr>
          <p:cNvPr id="14340" name="Group 5"/>
          <p:cNvGrpSpPr>
            <a:grpSpLocks/>
          </p:cNvGrpSpPr>
          <p:nvPr/>
        </p:nvGrpSpPr>
        <p:grpSpPr bwMode="auto">
          <a:xfrm>
            <a:off x="985838" y="1758950"/>
            <a:ext cx="7629525" cy="384175"/>
            <a:chOff x="621" y="3013"/>
            <a:chExt cx="4806" cy="242"/>
          </a:xfrm>
        </p:grpSpPr>
        <p:sp>
          <p:nvSpPr>
            <p:cNvPr id="14343" name="Rectangle 6"/>
            <p:cNvSpPr>
              <a:spLocks noChangeArrowheads="1"/>
            </p:cNvSpPr>
            <p:nvPr/>
          </p:nvSpPr>
          <p:spPr bwMode="auto">
            <a:xfrm>
              <a:off x="1665" y="3013"/>
              <a:ext cx="2317" cy="233"/>
            </a:xfrm>
            <a:prstGeom prst="rect">
              <a:avLst/>
            </a:prstGeom>
            <a:solidFill>
              <a:srgbClr val="D8ECEC"/>
            </a:solidFill>
            <a:ln w="31750">
              <a:solidFill>
                <a:srgbClr val="00999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800">
                  <a:latin typeface="Arial" charset="0"/>
                  <a:cs typeface="Arial" charset="0"/>
                </a:rPr>
                <a:t>Вычисления</a:t>
              </a:r>
              <a:r>
                <a:rPr lang="en-US" sz="1800">
                  <a:latin typeface="Arial" charset="0"/>
                  <a:cs typeface="Arial" charset="0"/>
                </a:rPr>
                <a:t> / Computing </a:t>
              </a:r>
            </a:p>
          </p:txBody>
        </p:sp>
        <p:sp>
          <p:nvSpPr>
            <p:cNvPr id="14344" name="Rectangle 7"/>
            <p:cNvSpPr>
              <a:spLocks noChangeArrowheads="1"/>
            </p:cNvSpPr>
            <p:nvPr/>
          </p:nvSpPr>
          <p:spPr bwMode="auto">
            <a:xfrm>
              <a:off x="621" y="3022"/>
              <a:ext cx="638" cy="233"/>
            </a:xfrm>
            <a:prstGeom prst="rect">
              <a:avLst/>
            </a:prstGeom>
            <a:solidFill>
              <a:srgbClr val="CCFFCC"/>
            </a:solidFill>
            <a:ln w="31750" algn="ctr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>
                  <a:latin typeface="Arial" charset="0"/>
                  <a:cs typeface="Arial" charset="0"/>
                </a:rPr>
                <a:t>Модель</a:t>
              </a:r>
              <a:endParaRPr lang="ru-RU" sz="1800">
                <a:latin typeface="Arial" charset="0"/>
                <a:cs typeface="Arial" charset="0"/>
              </a:endParaRPr>
            </a:p>
          </p:txBody>
        </p:sp>
        <p:sp>
          <p:nvSpPr>
            <p:cNvPr id="14345" name="Rectangle 8"/>
            <p:cNvSpPr>
              <a:spLocks noChangeArrowheads="1"/>
            </p:cNvSpPr>
            <p:nvPr/>
          </p:nvSpPr>
          <p:spPr bwMode="auto">
            <a:xfrm>
              <a:off x="4395" y="3013"/>
              <a:ext cx="1032" cy="233"/>
            </a:xfrm>
            <a:prstGeom prst="rect">
              <a:avLst/>
            </a:prstGeom>
            <a:solidFill>
              <a:srgbClr val="ECE1D8"/>
            </a:solidFill>
            <a:ln w="31750" algn="ctr">
              <a:solidFill>
                <a:srgbClr val="AC5546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>
                  <a:latin typeface="Arial" charset="0"/>
                  <a:cs typeface="Arial" charset="0"/>
                </a:rPr>
                <a:t>Изображение</a:t>
              </a:r>
            </a:p>
          </p:txBody>
        </p:sp>
        <p:sp>
          <p:nvSpPr>
            <p:cNvPr id="14346" name="Line 9"/>
            <p:cNvSpPr>
              <a:spLocks noChangeShapeType="1"/>
            </p:cNvSpPr>
            <p:nvPr/>
          </p:nvSpPr>
          <p:spPr bwMode="auto">
            <a:xfrm>
              <a:off x="1325" y="3158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4347" name="Line 10"/>
            <p:cNvSpPr>
              <a:spLocks noChangeShapeType="1"/>
            </p:cNvSpPr>
            <p:nvPr/>
          </p:nvSpPr>
          <p:spPr bwMode="auto">
            <a:xfrm>
              <a:off x="4050" y="3158"/>
              <a:ext cx="272" cy="0"/>
            </a:xfrm>
            <a:prstGeom prst="line">
              <a:avLst/>
            </a:prstGeom>
            <a:noFill/>
            <a:ln w="38100">
              <a:solidFill>
                <a:srgbClr val="AC5546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pic>
        <p:nvPicPr>
          <p:cNvPr id="30" name="melting_ic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67" y="2609850"/>
            <a:ext cx="5123021" cy="384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7"/>
          <p:cNvSpPr txBox="1">
            <a:spLocks noChangeArrowheads="1"/>
          </p:cNvSpPr>
          <p:nvPr/>
        </p:nvSpPr>
        <p:spPr bwMode="auto">
          <a:xfrm>
            <a:off x="5882891" y="6181725"/>
            <a:ext cx="25090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en-US" sz="1800" dirty="0" smtClean="0">
                <a:latin typeface="+mn-lt"/>
              </a:rPr>
              <a:t>From </a:t>
            </a:r>
            <a:r>
              <a:rPr lang="en-US" sz="1800" dirty="0" smtClean="0">
                <a:latin typeface="+mn-lt"/>
                <a:hlinkClick r:id="rId6" action="ppaction://hlinkfile"/>
              </a:rPr>
              <a:t>Ron </a:t>
            </a:r>
            <a:r>
              <a:rPr lang="en-US" sz="1800" dirty="0" err="1" smtClean="0">
                <a:latin typeface="+mn-lt"/>
                <a:hlinkClick r:id="rId6" action="ppaction://hlinkfile"/>
              </a:rPr>
              <a:t>Fetkiw</a:t>
            </a:r>
            <a:r>
              <a:rPr lang="en-US" sz="1800" dirty="0" smtClean="0">
                <a:latin typeface="+mn-lt"/>
                <a:hlinkClick r:id="rId6" action="ppaction://hlinkfile"/>
              </a:rPr>
              <a:t> </a:t>
            </a:r>
            <a:r>
              <a:rPr lang="en-US" sz="1800" dirty="0" smtClean="0">
                <a:latin typeface="+mn-lt"/>
              </a:rPr>
              <a:t>site</a:t>
            </a:r>
            <a:endParaRPr lang="ru-RU" sz="18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964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15369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370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6147" name="Rectangle 3"/>
          <p:cNvSpPr txBox="1">
            <a:spLocks noChangeArrowheads="1"/>
          </p:cNvSpPr>
          <p:nvPr/>
        </p:nvSpPr>
        <p:spPr bwMode="auto">
          <a:xfrm>
            <a:off x="347663" y="1127126"/>
            <a:ext cx="8115300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indent="127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just" eaLnBrk="1" hangingPunct="1">
              <a:spcBef>
                <a:spcPts val="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dirty="0" smtClean="0">
                <a:latin typeface="+mn-lt"/>
              </a:rPr>
              <a:t>Область электромагнитного спектра, видимая человеческим глазом, занимает диапазон примерно от 400 до 700 нанометров</a:t>
            </a:r>
            <a:r>
              <a:rPr lang="en-US" dirty="0" smtClean="0">
                <a:latin typeface="+mn-lt"/>
              </a:rPr>
              <a:t> (10-9</a:t>
            </a:r>
            <a:r>
              <a:rPr lang="ru-RU" dirty="0" smtClean="0">
                <a:latin typeface="+mn-lt"/>
              </a:rPr>
              <a:t>м). </a:t>
            </a:r>
            <a:endParaRPr lang="ru-RU" dirty="0">
              <a:latin typeface="+mn-lt"/>
            </a:endParaRPr>
          </a:p>
        </p:txBody>
      </p:sp>
      <p:grpSp>
        <p:nvGrpSpPr>
          <p:cNvPr id="15364" name="Группа 13"/>
          <p:cNvGrpSpPr>
            <a:grpSpLocks/>
          </p:cNvGrpSpPr>
          <p:nvPr/>
        </p:nvGrpSpPr>
        <p:grpSpPr bwMode="auto">
          <a:xfrm>
            <a:off x="1846429" y="2371725"/>
            <a:ext cx="5272087" cy="1795463"/>
            <a:chOff x="1604975" y="2071678"/>
            <a:chExt cx="4824413" cy="1795467"/>
          </a:xfrm>
        </p:grpSpPr>
        <p:pic>
          <p:nvPicPr>
            <p:cNvPr id="15367" name="Picture 6" descr="img000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4975" y="2071678"/>
              <a:ext cx="4824413" cy="119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8" name="Picture 9" descr="spectrum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1013" y="2663820"/>
              <a:ext cx="4694270" cy="120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5" name="Picture 7" descr="050402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4376738"/>
            <a:ext cx="2551112" cy="195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4146550" y="4427538"/>
            <a:ext cx="4159250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1400" dirty="0" smtClean="0">
                <a:latin typeface="+mn-lt"/>
              </a:rPr>
              <a:t>A: роговая оболочка глаза </a:t>
            </a:r>
            <a:br>
              <a:rPr lang="ru-RU" sz="1400" dirty="0" smtClean="0">
                <a:latin typeface="+mn-lt"/>
              </a:rPr>
            </a:br>
            <a:r>
              <a:rPr lang="ru-RU" sz="1400" dirty="0" smtClean="0">
                <a:latin typeface="+mn-lt"/>
              </a:rPr>
              <a:t>B: хрусталик </a:t>
            </a:r>
            <a:br>
              <a:rPr lang="ru-RU" sz="1400" dirty="0" smtClean="0">
                <a:latin typeface="+mn-lt"/>
              </a:rPr>
            </a:br>
            <a:r>
              <a:rPr lang="ru-RU" sz="1400" dirty="0" smtClean="0">
                <a:latin typeface="+mn-lt"/>
              </a:rPr>
              <a:t>C: стекловидное тело </a:t>
            </a:r>
            <a:br>
              <a:rPr lang="ru-RU" sz="1400" dirty="0" smtClean="0">
                <a:latin typeface="+mn-lt"/>
              </a:rPr>
            </a:br>
            <a:r>
              <a:rPr lang="ru-RU" sz="1400" dirty="0" smtClean="0">
                <a:latin typeface="+mn-lt"/>
              </a:rPr>
              <a:t>D: сетчатка </a:t>
            </a:r>
            <a:br>
              <a:rPr lang="ru-RU" sz="1400" dirty="0" smtClean="0">
                <a:latin typeface="+mn-lt"/>
              </a:rPr>
            </a:br>
            <a:r>
              <a:rPr lang="ru-RU" sz="1400" dirty="0" smtClean="0">
                <a:latin typeface="+mn-lt"/>
              </a:rPr>
              <a:t>E: оптический нерв</a:t>
            </a:r>
            <a:endParaRPr lang="en-US" sz="1400" dirty="0" smtClean="0">
              <a:latin typeface="+mn-lt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ru-RU" sz="1400" dirty="0" smtClean="0">
                <a:latin typeface="+mn-lt"/>
              </a:rPr>
              <a:t>Палочки (</a:t>
            </a:r>
            <a:r>
              <a:rPr lang="en-US" sz="1400" dirty="0" smtClean="0">
                <a:latin typeface="+mn-lt"/>
              </a:rPr>
              <a:t>rods): 	75-150 </a:t>
            </a:r>
            <a:r>
              <a:rPr lang="ru-RU" sz="1400" dirty="0" smtClean="0">
                <a:latin typeface="+mn-lt"/>
              </a:rPr>
              <a:t>млн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ru-RU" sz="1400" dirty="0" smtClean="0">
                <a:latin typeface="+mn-lt"/>
              </a:rPr>
              <a:t>Колбочки (</a:t>
            </a:r>
            <a:r>
              <a:rPr lang="en-US" sz="1400" dirty="0" smtClean="0">
                <a:latin typeface="+mn-lt"/>
              </a:rPr>
              <a:t>cones): 	6-7</a:t>
            </a:r>
            <a:r>
              <a:rPr lang="ru-RU" sz="1400" dirty="0" smtClean="0">
                <a:latin typeface="+mn-lt"/>
              </a:rPr>
              <a:t> млн - воспринимают цвет. К каждой - свой нерв.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Группа 1"/>
          <p:cNvGrpSpPr>
            <a:grpSpLocks/>
          </p:cNvGrpSpPr>
          <p:nvPr/>
        </p:nvGrpSpPr>
        <p:grpSpPr bwMode="auto">
          <a:xfrm>
            <a:off x="246063" y="279400"/>
            <a:ext cx="5916612" cy="622300"/>
            <a:chOff x="245409" y="279520"/>
            <a:chExt cx="5917268" cy="622158"/>
          </a:xfrm>
        </p:grpSpPr>
        <p:pic>
          <p:nvPicPr>
            <p:cNvPr id="16395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09" y="279520"/>
              <a:ext cx="758092" cy="622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396" name="Text Box 13"/>
            <p:cNvSpPr txBox="1">
              <a:spLocks noChangeArrowheads="1"/>
            </p:cNvSpPr>
            <p:nvPr/>
          </p:nvSpPr>
          <p:spPr bwMode="auto">
            <a:xfrm>
              <a:off x="1003501" y="479575"/>
              <a:ext cx="51591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/>
              <a:r>
                <a:rPr lang="ru-RU" sz="2000">
                  <a:latin typeface="Arial" charset="0"/>
                  <a:cs typeface="Arial" charset="0"/>
                </a:rPr>
                <a:t>Компьютерная графика. Лекция 1.</a:t>
              </a:r>
            </a:p>
          </p:txBody>
        </p:sp>
      </p:grpSp>
      <p:sp>
        <p:nvSpPr>
          <p:cNvPr id="7171" name="Rectangle 3"/>
          <p:cNvSpPr txBox="1">
            <a:spLocks noChangeArrowheads="1"/>
          </p:cNvSpPr>
          <p:nvPr/>
        </p:nvSpPr>
        <p:spPr bwMode="auto">
          <a:xfrm>
            <a:off x="4745038" y="1749425"/>
            <a:ext cx="4254500" cy="39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indent="127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1800" dirty="0" smtClean="0">
                <a:latin typeface="+mn-lt"/>
              </a:rPr>
              <a:t>Интегральная чувствительность глаза к свету:</a:t>
            </a:r>
          </a:p>
          <a:p>
            <a:pPr algn="ctr"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endParaRPr lang="ru-RU" sz="1400" dirty="0" smtClean="0">
              <a:latin typeface="+mn-lt"/>
            </a:endParaRPr>
          </a:p>
        </p:txBody>
      </p:sp>
      <p:pic>
        <p:nvPicPr>
          <p:cNvPr id="16388" name="Picture 6" descr="P_i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113" y="2530475"/>
            <a:ext cx="38163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3"/>
          <p:cNvSpPr txBox="1">
            <a:spLocks noChangeArrowheads="1"/>
          </p:cNvSpPr>
          <p:nvPr/>
        </p:nvSpPr>
        <p:spPr bwMode="auto">
          <a:xfrm>
            <a:off x="485775" y="1477963"/>
            <a:ext cx="368617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indent="127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ru-RU" sz="1800" dirty="0" smtClean="0">
                <a:latin typeface="+mn-lt"/>
              </a:rPr>
              <a:t>Чувствительность трех типов колбочек к разным участкам спектра:</a:t>
            </a:r>
          </a:p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endParaRPr lang="ru-RU" sz="1800" dirty="0" smtClean="0">
              <a:latin typeface="+mn-lt"/>
            </a:endParaRPr>
          </a:p>
        </p:txBody>
      </p:sp>
      <p:grpSp>
        <p:nvGrpSpPr>
          <p:cNvPr id="16390" name="Группа 14"/>
          <p:cNvGrpSpPr>
            <a:grpSpLocks/>
          </p:cNvGrpSpPr>
          <p:nvPr/>
        </p:nvGrpSpPr>
        <p:grpSpPr bwMode="auto">
          <a:xfrm>
            <a:off x="544513" y="2530475"/>
            <a:ext cx="3570287" cy="3654425"/>
            <a:chOff x="714348" y="2357430"/>
            <a:chExt cx="3570287" cy="3905251"/>
          </a:xfrm>
        </p:grpSpPr>
        <p:grpSp>
          <p:nvGrpSpPr>
            <p:cNvPr id="16391" name="Group 15"/>
            <p:cNvGrpSpPr>
              <a:grpSpLocks/>
            </p:cNvGrpSpPr>
            <p:nvPr/>
          </p:nvGrpSpPr>
          <p:grpSpPr bwMode="auto">
            <a:xfrm>
              <a:off x="714348" y="2357430"/>
              <a:ext cx="3570287" cy="3305175"/>
              <a:chOff x="703" y="1706"/>
              <a:chExt cx="2249" cy="2082"/>
            </a:xfrm>
          </p:grpSpPr>
          <p:pic>
            <p:nvPicPr>
              <p:cNvPr id="16393" name="Picture 4" descr="P_rgb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" y="1706"/>
                <a:ext cx="2249" cy="2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aphicFrame>
            <p:nvGraphicFramePr>
              <p:cNvPr id="16394" name="Object 14"/>
              <p:cNvGraphicFramePr>
                <a:graphicFrameLocks noChangeAspect="1"/>
              </p:cNvGraphicFramePr>
              <p:nvPr/>
            </p:nvGraphicFramePr>
            <p:xfrm>
              <a:off x="2744" y="3465"/>
              <a:ext cx="151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404" name="Формула" r:id="rId7" imgW="139579" imgH="177646" progId="Equation.3">
                      <p:embed/>
                    </p:oleObj>
                  </mc:Choice>
                  <mc:Fallback>
                    <p:oleObj name="Формула" r:id="rId7" imgW="139579" imgH="177646" progId="Equation.3">
                      <p:embed/>
                      <p:pic>
                        <p:nvPicPr>
                          <p:cNvPr id="0" name="Object 1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44" y="3465"/>
                            <a:ext cx="151" cy="1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pic>
          <p:nvPicPr>
            <p:cNvPr id="16392" name="Рисунок 14" descr="colorbend_400-700en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515" y="5662605"/>
              <a:ext cx="2736850" cy="600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8152</TotalTime>
  <Words>2436</Words>
  <Application>Microsoft Office PowerPoint</Application>
  <PresentationFormat>Экран (4:3)</PresentationFormat>
  <Paragraphs>392</Paragraphs>
  <Slides>55</Slides>
  <Notes>49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55</vt:i4>
      </vt:variant>
    </vt:vector>
  </HeadingPairs>
  <TitlesOfParts>
    <vt:vector size="59" baseType="lpstr">
      <vt:lpstr>Эркер</vt:lpstr>
      <vt:lpstr>Формула</vt:lpstr>
      <vt:lpstr>Image</vt:lpstr>
      <vt:lpstr>Уравнение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Графическая система</vt:lpstr>
      <vt:lpstr>Презентация PowerPoint</vt:lpstr>
      <vt:lpstr>Структура графической системы</vt:lpstr>
      <vt:lpstr>Устройства ввода</vt:lpstr>
      <vt:lpstr>Устройства вывода изображений</vt:lpstr>
      <vt:lpstr>Принцип работы ЖКД</vt:lpstr>
      <vt:lpstr>Принцип работы ЖКД</vt:lpstr>
      <vt:lpstr>Презентация PowerPoint</vt:lpstr>
      <vt:lpstr>Буфер кадра</vt:lpstr>
      <vt:lpstr>Презентация PowerPoint</vt:lpstr>
      <vt:lpstr>Пиксель (англ. Pixel – PICture’S Element)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Компьютерная графика</dc:title>
  <dc:creator>Ayrat</dc:creator>
  <cp:lastModifiedBy>Пользователь Windows</cp:lastModifiedBy>
  <cp:revision>325</cp:revision>
  <cp:lastPrinted>1601-01-01T00:00:00Z</cp:lastPrinted>
  <dcterms:created xsi:type="dcterms:W3CDTF">2002-11-12T05:25:48Z</dcterms:created>
  <dcterms:modified xsi:type="dcterms:W3CDTF">2019-02-05T11:56:03Z</dcterms:modified>
</cp:coreProperties>
</file>